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0"/>
  </p:notesMasterIdLst>
  <p:sldIdLst>
    <p:sldId id="256" r:id="rId2"/>
    <p:sldId id="524" r:id="rId3"/>
    <p:sldId id="525" r:id="rId4"/>
    <p:sldId id="526" r:id="rId5"/>
    <p:sldId id="527" r:id="rId6"/>
    <p:sldId id="528" r:id="rId7"/>
    <p:sldId id="529" r:id="rId8"/>
    <p:sldId id="537" r:id="rId9"/>
    <p:sldId id="538" r:id="rId10"/>
    <p:sldId id="539" r:id="rId11"/>
    <p:sldId id="540" r:id="rId12"/>
    <p:sldId id="541" r:id="rId13"/>
    <p:sldId id="542" r:id="rId14"/>
    <p:sldId id="543" r:id="rId15"/>
    <p:sldId id="544" r:id="rId16"/>
    <p:sldId id="545" r:id="rId17"/>
    <p:sldId id="546" r:id="rId18"/>
    <p:sldId id="533" r:id="rId19"/>
    <p:sldId id="547" r:id="rId20"/>
    <p:sldId id="549" r:id="rId21"/>
    <p:sldId id="548" r:id="rId22"/>
    <p:sldId id="550" r:id="rId23"/>
    <p:sldId id="562" r:id="rId24"/>
    <p:sldId id="563" r:id="rId25"/>
    <p:sldId id="564" r:id="rId26"/>
    <p:sldId id="551" r:id="rId27"/>
    <p:sldId id="552" r:id="rId28"/>
    <p:sldId id="553" r:id="rId29"/>
    <p:sldId id="554" r:id="rId30"/>
    <p:sldId id="556" r:id="rId31"/>
    <p:sldId id="557" r:id="rId32"/>
    <p:sldId id="558" r:id="rId33"/>
    <p:sldId id="559" r:id="rId34"/>
    <p:sldId id="560" r:id="rId35"/>
    <p:sldId id="534" r:id="rId36"/>
    <p:sldId id="561" r:id="rId37"/>
    <p:sldId id="535" r:id="rId38"/>
    <p:sldId id="536" r:id="rId39"/>
  </p:sldIdLst>
  <p:sldSz cx="9144000" cy="6858000" type="screen4x3"/>
  <p:notesSz cx="7099300" cy="10223500"/>
  <p:embeddedFontLst>
    <p:embeddedFont>
      <p:font typeface="Calibri" pitchFamily="34" charset="0"/>
      <p:regular r:id="rId41"/>
      <p:bold r:id="rId42"/>
      <p:italic r:id="rId43"/>
      <p:boldItalic r:id="rId44"/>
    </p:embeddedFont>
  </p:embeddedFontLst>
  <p:custDataLst>
    <p:tags r:id="rId4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CCFF"/>
    <a:srgbClr val="660033"/>
    <a:srgbClr val="008000"/>
    <a:srgbClr val="00002E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0942" autoAdjust="0"/>
  </p:normalViewPr>
  <p:slideViewPr>
    <p:cSldViewPr>
      <p:cViewPr varScale="1">
        <p:scale>
          <a:sx n="79" d="100"/>
          <a:sy n="79" d="100"/>
        </p:scale>
        <p:origin x="-1488" y="-84"/>
      </p:cViewPr>
      <p:guideLst>
        <p:guide orient="horz" pos="2160"/>
        <p:guide pos="3334"/>
      </p:guideLst>
    </p:cSldViewPr>
  </p:slideViewPr>
  <p:outlineViewPr>
    <p:cViewPr>
      <p:scale>
        <a:sx n="33" d="100"/>
        <a:sy n="33" d="100"/>
      </p:scale>
      <p:origin x="0" y="277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3221" y="-72"/>
      </p:cViewPr>
      <p:guideLst>
        <p:guide orient="horz" pos="3220"/>
        <p:guide pos="2236"/>
      </p:guideLst>
    </p:cSldViewPr>
  </p:notes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175"/>
          </a:xfrm>
          <a:prstGeom prst="rect">
            <a:avLst/>
          </a:prstGeom>
        </p:spPr>
        <p:txBody>
          <a:bodyPr vert="horz" lIns="98984" tIns="49492" rIns="98984" bIns="4949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175"/>
          </a:xfrm>
          <a:prstGeom prst="rect">
            <a:avLst/>
          </a:prstGeom>
        </p:spPr>
        <p:txBody>
          <a:bodyPr vert="horz" lIns="98984" tIns="49492" rIns="98984" bIns="49492" rtlCol="0"/>
          <a:lstStyle>
            <a:lvl1pPr algn="r">
              <a:defRPr sz="1300"/>
            </a:lvl1pPr>
          </a:lstStyle>
          <a:p>
            <a:fld id="{29491B80-48EE-4D33-B0A9-ACA8AA3D5837}" type="datetimeFigureOut">
              <a:rPr lang="en-US" smtClean="0"/>
              <a:pPr/>
              <a:t>13/12/2014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1750" cy="3833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984" tIns="49492" rIns="98984" bIns="4949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56163"/>
            <a:ext cx="5679440" cy="4600575"/>
          </a:xfrm>
          <a:prstGeom prst="rect">
            <a:avLst/>
          </a:prstGeom>
        </p:spPr>
        <p:txBody>
          <a:bodyPr vert="horz" lIns="98984" tIns="49492" rIns="98984" bIns="4949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10551"/>
            <a:ext cx="3076363" cy="511175"/>
          </a:xfrm>
          <a:prstGeom prst="rect">
            <a:avLst/>
          </a:prstGeom>
        </p:spPr>
        <p:txBody>
          <a:bodyPr vert="horz" lIns="98984" tIns="49492" rIns="98984" bIns="4949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10551"/>
            <a:ext cx="3076363" cy="511175"/>
          </a:xfrm>
          <a:prstGeom prst="rect">
            <a:avLst/>
          </a:prstGeom>
        </p:spPr>
        <p:txBody>
          <a:bodyPr vert="horz" lIns="98984" tIns="49492" rIns="98984" bIns="49492" rtlCol="0" anchor="b"/>
          <a:lstStyle>
            <a:lvl1pPr algn="r">
              <a:defRPr sz="1300"/>
            </a:lvl1pPr>
          </a:lstStyle>
          <a:p>
            <a:fld id="{03096625-6623-43CC-9090-9D7DE17CB73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96625-6623-43CC-9090-9D7DE17CB73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96625-6623-43CC-9090-9D7DE17CB73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96625-6623-43CC-9090-9D7DE17CB73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96625-6623-43CC-9090-9D7DE17CB73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96625-6623-43CC-9090-9D7DE17CB73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96625-6623-43CC-9090-9D7DE17CB73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96625-6623-43CC-9090-9D7DE17CB73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96625-6623-43CC-9090-9D7DE17CB73E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96625-6623-43CC-9090-9D7DE17CB73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96625-6623-43CC-9090-9D7DE17CB73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96625-6623-43CC-9090-9D7DE17CB73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96625-6623-43CC-9090-9D7DE17CB73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96625-6623-43CC-9090-9D7DE17CB73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96625-6623-43CC-9090-9D7DE17CB73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96625-6623-43CC-9090-9D7DE17CB73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96625-6623-43CC-9090-9D7DE17CB73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1690" y="233645"/>
            <a:ext cx="7010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828800"/>
            <a:ext cx="704987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Box 3"/>
          <p:cNvSpPr txBox="1"/>
          <p:nvPr userDrawn="1"/>
        </p:nvSpPr>
        <p:spPr>
          <a:xfrm>
            <a:off x="8037385" y="6309320"/>
            <a:ext cx="1106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ED7F6E2-011F-4AE0-A32D-AEA881CE8909}" type="slidenum">
              <a:rPr lang="en-US" sz="1800" smtClean="0">
                <a:latin typeface="Arial" pitchFamily="34" charset="0"/>
                <a:cs typeface="Arial" pitchFamily="34" charset="0"/>
              </a:rPr>
              <a:pPr/>
              <a:t>‹nr.›</a:t>
            </a:fld>
            <a:r>
              <a:rPr lang="en-US" sz="1800" dirty="0" smtClean="0">
                <a:latin typeface="Arial" pitchFamily="34" charset="0"/>
                <a:cs typeface="Arial" pitchFamily="34" charset="0"/>
              </a:rPr>
              <a:t>/38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828800"/>
            <a:ext cx="33909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5900" y="1828800"/>
            <a:ext cx="33909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w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28600"/>
            <a:ext cx="7010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828800"/>
            <a:ext cx="6934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76" name="Picture 52" descr="E:\Borders\BackgroundPortrait\ABST_4.WMF"/>
          <p:cNvPicPr>
            <a:picLocks noChangeAspect="1" noChangeArrowheads="1"/>
          </p:cNvPicPr>
          <p:nvPr/>
        </p:nvPicPr>
        <p:blipFill>
          <a:blip r:embed="rId11" cstate="print"/>
          <a:srcRect l="8156" t="8643" r="23343" b="2089"/>
          <a:stretch>
            <a:fillRect/>
          </a:stretch>
        </p:blipFill>
        <p:spPr bwMode="auto">
          <a:xfrm>
            <a:off x="-152400" y="0"/>
            <a:ext cx="1600200" cy="6858000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19F353B-9E20-47CB-9705-32571340616D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2E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2E"/>
          </a:solidFill>
          <a:latin typeface="Eight Track" pitchFamily="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2E"/>
          </a:solidFill>
          <a:latin typeface="Eight Track" pitchFamily="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2E"/>
          </a:solidFill>
          <a:latin typeface="Eight Track" pitchFamily="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2E"/>
          </a:solidFill>
          <a:latin typeface="Eight Track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2E"/>
          </a:solidFill>
          <a:latin typeface="Eight Track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2E"/>
          </a:solidFill>
          <a:latin typeface="Eight Track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2E"/>
          </a:solidFill>
          <a:latin typeface="Eight Track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2E"/>
          </a:solidFill>
          <a:latin typeface="Eight Track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600">
          <a:solidFill>
            <a:srgbClr val="00002E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rgbClr val="00002E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00002E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00002E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002E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002E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002E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002E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002E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66655" y="413665"/>
            <a:ext cx="7677345" cy="1600200"/>
          </a:xfrm>
        </p:spPr>
        <p:txBody>
          <a:bodyPr/>
          <a:lstStyle/>
          <a:p>
            <a:r>
              <a:rPr lang="en-US" sz="3600" b="1" dirty="0" err="1" smtClean="0"/>
              <a:t>Relativiteitstheorie</a:t>
            </a:r>
            <a:r>
              <a:rPr lang="en-US" sz="3600" b="1" dirty="0" smtClean="0"/>
              <a:t> </a:t>
            </a:r>
            <a:r>
              <a:rPr lang="en-US" sz="3600" b="1" dirty="0" smtClean="0"/>
              <a:t>en/of </a:t>
            </a:r>
            <a:r>
              <a:rPr lang="en-US" sz="3600" b="1" dirty="0" smtClean="0"/>
              <a:t>quantummechanica in de </a:t>
            </a:r>
            <a:r>
              <a:rPr lang="en-US" sz="3600" b="1" dirty="0" err="1" smtClean="0"/>
              <a:t>klas</a:t>
            </a:r>
            <a:endParaRPr lang="en-US" sz="4800" i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54052" y="5094185"/>
            <a:ext cx="7677345" cy="1448780"/>
          </a:xfrm>
        </p:spPr>
        <p:txBody>
          <a:bodyPr/>
          <a:lstStyle/>
          <a:p>
            <a:r>
              <a:rPr lang="en-US" sz="2800" dirty="0" smtClean="0"/>
              <a:t>Marcel </a:t>
            </a:r>
            <a:r>
              <a:rPr lang="en-US" sz="2800" dirty="0" err="1" smtClean="0"/>
              <a:t>Vonk</a:t>
            </a:r>
            <a:endParaRPr lang="en-US" sz="1000" dirty="0"/>
          </a:p>
          <a:p>
            <a:r>
              <a:rPr lang="en-US" sz="2400" dirty="0" smtClean="0"/>
              <a:t>WND-</a:t>
            </a:r>
            <a:r>
              <a:rPr lang="en-US" sz="2400" dirty="0" err="1" smtClean="0"/>
              <a:t>conferentie</a:t>
            </a:r>
            <a:r>
              <a:rPr lang="en-US" sz="2400" dirty="0" smtClean="0"/>
              <a:t>, </a:t>
            </a:r>
            <a:r>
              <a:rPr lang="en-US" sz="2400" dirty="0" err="1" smtClean="0"/>
              <a:t>Noordwijkerhout</a:t>
            </a:r>
            <a:endParaRPr lang="en-US" sz="2400" dirty="0" smtClean="0"/>
          </a:p>
          <a:p>
            <a:r>
              <a:rPr lang="en-US" sz="2400" dirty="0" smtClean="0"/>
              <a:t>13 </a:t>
            </a:r>
            <a:r>
              <a:rPr lang="en-US" sz="2400" dirty="0" err="1" smtClean="0"/>
              <a:t>december</a:t>
            </a:r>
            <a:r>
              <a:rPr lang="en-US" sz="2400" dirty="0" smtClean="0"/>
              <a:t> 2014</a:t>
            </a:r>
            <a:endParaRPr lang="en-US" sz="3200" dirty="0"/>
          </a:p>
        </p:txBody>
      </p:sp>
      <p:pic>
        <p:nvPicPr>
          <p:cNvPr id="6" name="Afbeelding 5" descr="gravityless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1830" y="2258870"/>
            <a:ext cx="45720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Tegenintuïtieve </a:t>
            </a:r>
            <a:r>
              <a:rPr lang="en-US" b="1" dirty="0" err="1" smtClean="0"/>
              <a:t>fysica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583794"/>
            <a:ext cx="7049870" cy="5045605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err="1" smtClean="0"/>
              <a:t>Dat</a:t>
            </a:r>
            <a:r>
              <a:rPr lang="en-US" sz="2800" dirty="0" smtClean="0"/>
              <a:t> </a:t>
            </a:r>
            <a:r>
              <a:rPr lang="en-US" sz="2800" dirty="0" err="1" smtClean="0"/>
              <a:t>deze</a:t>
            </a:r>
            <a:r>
              <a:rPr lang="en-US" sz="2800" dirty="0" smtClean="0"/>
              <a:t> </a:t>
            </a:r>
            <a:r>
              <a:rPr lang="en-US" sz="2800" dirty="0" err="1" smtClean="0"/>
              <a:t>resultaten</a:t>
            </a:r>
            <a:r>
              <a:rPr lang="en-US" sz="2800" dirty="0" smtClean="0"/>
              <a:t> </a:t>
            </a:r>
            <a:r>
              <a:rPr lang="en-US" sz="2800" dirty="0" err="1" smtClean="0"/>
              <a:t>vreemd</a:t>
            </a:r>
            <a:r>
              <a:rPr lang="en-US" sz="2800" dirty="0" smtClean="0"/>
              <a:t> </a:t>
            </a:r>
            <a:r>
              <a:rPr lang="en-US" sz="2800" dirty="0" err="1" smtClean="0"/>
              <a:t>klinken</a:t>
            </a:r>
            <a:r>
              <a:rPr lang="en-US" sz="2800" dirty="0" smtClean="0"/>
              <a:t> </a:t>
            </a:r>
            <a:r>
              <a:rPr lang="en-US" sz="2800" dirty="0" err="1" smtClean="0"/>
              <a:t>betekent</a:t>
            </a:r>
            <a:r>
              <a:rPr lang="en-US" sz="2800" dirty="0" smtClean="0"/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niet</a:t>
            </a:r>
            <a:r>
              <a:rPr lang="en-US" sz="2800" dirty="0" smtClean="0"/>
              <a:t> </a:t>
            </a:r>
            <a:r>
              <a:rPr lang="en-US" sz="2800" dirty="0" err="1" smtClean="0"/>
              <a:t>dat</a:t>
            </a:r>
            <a:r>
              <a:rPr lang="en-US" sz="2800" dirty="0" smtClean="0"/>
              <a:t> </a:t>
            </a:r>
            <a:r>
              <a:rPr lang="en-US" sz="2800" dirty="0" err="1" smtClean="0"/>
              <a:t>ze</a:t>
            </a:r>
            <a:r>
              <a:rPr lang="en-US" sz="2800" dirty="0" smtClean="0"/>
              <a:t> </a:t>
            </a:r>
            <a:r>
              <a:rPr lang="en-US" sz="2800" dirty="0" err="1" smtClean="0"/>
              <a:t>onjuist</a:t>
            </a:r>
            <a:r>
              <a:rPr lang="en-US" sz="2800" dirty="0" smtClean="0"/>
              <a:t> </a:t>
            </a:r>
            <a:r>
              <a:rPr lang="en-US" sz="2800" dirty="0" err="1" smtClean="0"/>
              <a:t>zijn</a:t>
            </a:r>
            <a:r>
              <a:rPr lang="en-US" sz="2800" dirty="0" smtClean="0"/>
              <a:t>!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800" dirty="0" err="1" smtClean="0"/>
              <a:t>Onze</a:t>
            </a:r>
            <a:r>
              <a:rPr lang="en-US" sz="2800" dirty="0" smtClean="0"/>
              <a:t> </a:t>
            </a:r>
            <a:r>
              <a:rPr lang="en-US" sz="2800" dirty="0" err="1" smtClean="0"/>
              <a:t>intuïtie</a:t>
            </a:r>
            <a:r>
              <a:rPr lang="en-US" sz="2800" dirty="0" smtClean="0"/>
              <a:t> is </a:t>
            </a:r>
            <a:r>
              <a:rPr lang="en-US" sz="2800" dirty="0" err="1" smtClean="0"/>
              <a:t>ontstaan</a:t>
            </a:r>
            <a:r>
              <a:rPr lang="en-US" sz="2800" dirty="0" smtClean="0"/>
              <a:t> </a:t>
            </a:r>
            <a:r>
              <a:rPr lang="en-US" sz="2800" dirty="0" err="1" smtClean="0"/>
              <a:t>uit</a:t>
            </a:r>
            <a:r>
              <a:rPr lang="en-US" sz="2800" dirty="0" smtClean="0"/>
              <a:t> </a:t>
            </a:r>
            <a:r>
              <a:rPr lang="en-US" sz="2800" dirty="0" err="1" smtClean="0"/>
              <a:t>eeuwenlange</a:t>
            </a:r>
            <a:r>
              <a:rPr lang="en-US" sz="2800" dirty="0" smtClean="0"/>
              <a:t> </a:t>
            </a:r>
            <a:r>
              <a:rPr lang="en-US" sz="2800" dirty="0" err="1" smtClean="0"/>
              <a:t>evolutie</a:t>
            </a:r>
            <a:r>
              <a:rPr lang="en-US" sz="2800" dirty="0" smtClean="0"/>
              <a:t> op “</a:t>
            </a:r>
            <a:r>
              <a:rPr lang="en-US" sz="2800" dirty="0" err="1" smtClean="0"/>
              <a:t>gewone</a:t>
            </a:r>
            <a:r>
              <a:rPr lang="en-US" sz="2800" dirty="0" smtClean="0"/>
              <a:t>” </a:t>
            </a:r>
            <a:r>
              <a:rPr lang="en-US" sz="2800" dirty="0" err="1" smtClean="0"/>
              <a:t>schaal</a:t>
            </a:r>
            <a:r>
              <a:rPr lang="en-US" sz="2800" dirty="0" smtClean="0"/>
              <a:t>.</a:t>
            </a:r>
          </a:p>
        </p:txBody>
      </p:sp>
      <p:pic>
        <p:nvPicPr>
          <p:cNvPr id="5" name="Afbeelding 4" descr="spe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2696" y="4554125"/>
            <a:ext cx="3740057" cy="2303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Tegenintuïtieve </a:t>
            </a:r>
            <a:r>
              <a:rPr lang="en-US" b="1" dirty="0" err="1" smtClean="0"/>
              <a:t>fysica</a:t>
            </a:r>
            <a:endParaRPr lang="en-US" b="1" dirty="0"/>
          </a:p>
        </p:txBody>
      </p:sp>
      <p:pic>
        <p:nvPicPr>
          <p:cNvPr id="6" name="Afbeelding 5" descr="quantum.jpeg"/>
          <p:cNvPicPr>
            <a:picLocks noChangeAspect="1"/>
          </p:cNvPicPr>
          <p:nvPr/>
        </p:nvPicPr>
        <p:blipFill>
          <a:blip r:embed="rId3" cstate="print"/>
          <a:srcRect l="2400" r="2400"/>
          <a:stretch>
            <a:fillRect/>
          </a:stretch>
        </p:blipFill>
        <p:spPr>
          <a:xfrm>
            <a:off x="2411760" y="1964379"/>
            <a:ext cx="1859093" cy="1464621"/>
          </a:xfrm>
          <a:prstGeom prst="rect">
            <a:avLst/>
          </a:prstGeom>
        </p:spPr>
      </p:pic>
      <p:pic>
        <p:nvPicPr>
          <p:cNvPr id="7" name="Afbeelding 6" descr="quantum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6496" y="4464115"/>
            <a:ext cx="1809620" cy="1464621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4707015" y="2435079"/>
            <a:ext cx="3977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ħ = 1,05 x 10</a:t>
            </a:r>
            <a:r>
              <a:rPr lang="en-US" sz="2800" baseline="30000" dirty="0" smtClean="0">
                <a:latin typeface="Arial" pitchFamily="34" charset="0"/>
                <a:cs typeface="Arial" pitchFamily="34" charset="0"/>
              </a:rPr>
              <a:t>-34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kg m</a:t>
            </a:r>
            <a:r>
              <a:rPr lang="en-US" sz="28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/s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4707015" y="4934815"/>
            <a:ext cx="3063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c = 3,00 x 10</a:t>
            </a:r>
            <a:r>
              <a:rPr lang="en-US" sz="2800" baseline="30000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m/s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Tegenintuïtieve </a:t>
            </a:r>
            <a:r>
              <a:rPr lang="en-US" b="1" dirty="0" err="1" smtClean="0"/>
              <a:t>fysica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583794"/>
            <a:ext cx="7049870" cy="5045605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Hoe “</a:t>
            </a:r>
            <a:r>
              <a:rPr lang="en-US" sz="2800" dirty="0" err="1" smtClean="0"/>
              <a:t>verkoop</a:t>
            </a:r>
            <a:r>
              <a:rPr lang="en-US" sz="2800" dirty="0" smtClean="0"/>
              <a:t>” je </a:t>
            </a:r>
            <a:r>
              <a:rPr lang="en-US" sz="2800" dirty="0" err="1" smtClean="0"/>
              <a:t>dit</a:t>
            </a:r>
            <a:r>
              <a:rPr lang="en-US" sz="2800" dirty="0" smtClean="0"/>
              <a:t> </a:t>
            </a:r>
            <a:r>
              <a:rPr lang="en-US" sz="2800" dirty="0" err="1" smtClean="0"/>
              <a:t>aan</a:t>
            </a:r>
            <a:r>
              <a:rPr lang="en-US" sz="2800" dirty="0" smtClean="0"/>
              <a:t> </a:t>
            </a:r>
            <a:r>
              <a:rPr lang="en-US" sz="2800" dirty="0" err="1" smtClean="0"/>
              <a:t>leerlingen</a:t>
            </a:r>
            <a:r>
              <a:rPr lang="en-US" sz="2800" dirty="0" smtClean="0"/>
              <a:t>?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2800" dirty="0" smtClean="0"/>
              <a:t>(1) </a:t>
            </a:r>
            <a:r>
              <a:rPr lang="en-US" sz="2800" dirty="0" err="1" smtClean="0"/>
              <a:t>Benadruk</a:t>
            </a:r>
            <a:r>
              <a:rPr lang="en-US" sz="2800" dirty="0" smtClean="0"/>
              <a:t> </a:t>
            </a:r>
            <a:r>
              <a:rPr lang="en-US" sz="2800" dirty="0" err="1" smtClean="0"/>
              <a:t>dat</a:t>
            </a:r>
            <a:r>
              <a:rPr lang="en-US" sz="2800" dirty="0" smtClean="0"/>
              <a:t> de </a:t>
            </a:r>
            <a:r>
              <a:rPr lang="en-US" sz="2800" dirty="0" err="1" smtClean="0"/>
              <a:t>resultaten</a:t>
            </a:r>
            <a:r>
              <a:rPr lang="en-US" sz="2800" dirty="0" smtClean="0"/>
              <a:t> </a:t>
            </a:r>
            <a:r>
              <a:rPr lang="en-US" sz="2800" dirty="0" err="1" smtClean="0"/>
              <a:t>vreemd</a:t>
            </a:r>
            <a:r>
              <a:rPr lang="en-US" sz="2800" dirty="0" smtClean="0"/>
              <a:t> </a:t>
            </a:r>
            <a:r>
              <a:rPr lang="en-US" sz="2800" dirty="0" err="1" smtClean="0"/>
              <a:t>zijn</a:t>
            </a:r>
            <a:r>
              <a:rPr lang="en-US" sz="2800" dirty="0" smtClean="0"/>
              <a:t>, leg </a:t>
            </a:r>
            <a:r>
              <a:rPr lang="en-US" sz="2800" dirty="0" err="1" smtClean="0"/>
              <a:t>uit</a:t>
            </a:r>
            <a:r>
              <a:rPr lang="en-US" sz="2800" dirty="0" smtClean="0"/>
              <a:t> hoe </a:t>
            </a:r>
            <a:r>
              <a:rPr lang="en-US" sz="2800" dirty="0" err="1" smtClean="0"/>
              <a:t>dat</a:t>
            </a:r>
            <a:r>
              <a:rPr lang="en-US" sz="2800" dirty="0" smtClean="0"/>
              <a:t> </a:t>
            </a:r>
            <a:r>
              <a:rPr lang="en-US" sz="2800" dirty="0" err="1" smtClean="0"/>
              <a:t>komt</a:t>
            </a:r>
            <a:r>
              <a:rPr lang="en-US" sz="2800" dirty="0" smtClean="0"/>
              <a:t>, en </a:t>
            </a:r>
            <a:r>
              <a:rPr lang="en-US" sz="2800" dirty="0" err="1" smtClean="0"/>
              <a:t>wek</a:t>
            </a:r>
            <a:r>
              <a:rPr lang="en-US" sz="2800" dirty="0" smtClean="0"/>
              <a:t> </a:t>
            </a:r>
            <a:r>
              <a:rPr lang="en-US" sz="2800" dirty="0" err="1" smtClean="0"/>
              <a:t>niet</a:t>
            </a:r>
            <a:r>
              <a:rPr lang="en-US" sz="2800" dirty="0" smtClean="0"/>
              <a:t> de </a:t>
            </a:r>
            <a:r>
              <a:rPr lang="en-US" sz="2800" dirty="0" err="1" smtClean="0"/>
              <a:t>indruk</a:t>
            </a:r>
            <a:r>
              <a:rPr lang="en-US" sz="2800" dirty="0" smtClean="0"/>
              <a:t> </a:t>
            </a:r>
            <a:r>
              <a:rPr lang="en-US" sz="2800" dirty="0" err="1" smtClean="0"/>
              <a:t>dat</a:t>
            </a:r>
            <a:r>
              <a:rPr lang="en-US" sz="2800" dirty="0" smtClean="0"/>
              <a:t> </a:t>
            </a:r>
            <a:r>
              <a:rPr lang="en-US" sz="2800" dirty="0" err="1" smtClean="0"/>
              <a:t>alles</a:t>
            </a:r>
            <a:r>
              <a:rPr lang="en-US" sz="2800" dirty="0" smtClean="0"/>
              <a:t> </a:t>
            </a:r>
            <a:r>
              <a:rPr lang="en-US" sz="2800" dirty="0" err="1" smtClean="0"/>
              <a:t>uiteindelijk</a:t>
            </a:r>
            <a:r>
              <a:rPr lang="en-US" sz="2800" dirty="0" smtClean="0"/>
              <a:t> “</a:t>
            </a:r>
            <a:r>
              <a:rPr lang="en-US" sz="2800" dirty="0" err="1" smtClean="0"/>
              <a:t>logisch</a:t>
            </a:r>
            <a:r>
              <a:rPr lang="en-US" sz="2800" dirty="0" smtClean="0"/>
              <a:t>” </a:t>
            </a:r>
            <a:r>
              <a:rPr lang="en-US" sz="2800" dirty="0" err="1" smtClean="0"/>
              <a:t>wordt</a:t>
            </a:r>
            <a:r>
              <a:rPr lang="en-US" sz="2800" dirty="0" smtClean="0"/>
              <a:t>.</a:t>
            </a:r>
          </a:p>
        </p:txBody>
      </p:sp>
      <p:pic>
        <p:nvPicPr>
          <p:cNvPr id="6" name="Afbeelding 5" descr="spe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2696" y="4554125"/>
            <a:ext cx="3740057" cy="2303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Tegenintuïtieve </a:t>
            </a:r>
            <a:r>
              <a:rPr lang="en-US" b="1" dirty="0" err="1" smtClean="0"/>
              <a:t>fysica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583794"/>
            <a:ext cx="7049870" cy="5045605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Hoe “</a:t>
            </a:r>
            <a:r>
              <a:rPr lang="en-US" sz="2800" dirty="0" err="1" smtClean="0"/>
              <a:t>verkoop</a:t>
            </a:r>
            <a:r>
              <a:rPr lang="en-US" sz="2800" dirty="0" smtClean="0"/>
              <a:t>” je </a:t>
            </a:r>
            <a:r>
              <a:rPr lang="en-US" sz="2800" dirty="0" err="1" smtClean="0"/>
              <a:t>dit</a:t>
            </a:r>
            <a:r>
              <a:rPr lang="en-US" sz="2800" dirty="0" smtClean="0"/>
              <a:t> </a:t>
            </a:r>
            <a:r>
              <a:rPr lang="en-US" sz="2800" dirty="0" err="1" smtClean="0"/>
              <a:t>aan</a:t>
            </a:r>
            <a:r>
              <a:rPr lang="en-US" sz="2800" dirty="0" smtClean="0"/>
              <a:t> </a:t>
            </a:r>
            <a:r>
              <a:rPr lang="en-US" sz="2800" dirty="0" err="1" smtClean="0"/>
              <a:t>leerlingen</a:t>
            </a:r>
            <a:r>
              <a:rPr lang="en-US" sz="2800" dirty="0" smtClean="0"/>
              <a:t>?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2800" dirty="0" smtClean="0"/>
              <a:t>(2) </a:t>
            </a:r>
            <a:r>
              <a:rPr lang="en-US" sz="2800" dirty="0" err="1" smtClean="0"/>
              <a:t>Bespreek</a:t>
            </a:r>
            <a:r>
              <a:rPr lang="en-US" sz="2800" dirty="0" smtClean="0"/>
              <a:t> </a:t>
            </a:r>
            <a:r>
              <a:rPr lang="en-US" sz="2800" dirty="0" err="1" smtClean="0"/>
              <a:t>experimentele</a:t>
            </a:r>
            <a:r>
              <a:rPr lang="en-US" sz="2800" dirty="0" smtClean="0"/>
              <a:t> </a:t>
            </a:r>
            <a:r>
              <a:rPr lang="en-US" sz="2800" dirty="0" err="1" smtClean="0"/>
              <a:t>resultaten</a:t>
            </a:r>
            <a:r>
              <a:rPr lang="en-US" sz="2800" dirty="0" smtClean="0"/>
              <a:t> die de </a:t>
            </a:r>
            <a:r>
              <a:rPr lang="en-US" sz="2800" dirty="0" err="1" smtClean="0"/>
              <a:t>theorie</a:t>
            </a:r>
            <a:r>
              <a:rPr lang="en-US" sz="2800" dirty="0" smtClean="0"/>
              <a:t> </a:t>
            </a:r>
            <a:r>
              <a:rPr lang="en-US" sz="2800" dirty="0" err="1" smtClean="0"/>
              <a:t>bevestigen</a:t>
            </a:r>
            <a:r>
              <a:rPr lang="en-US" sz="2800" dirty="0" smtClean="0"/>
              <a:t>, of die tot de </a:t>
            </a:r>
            <a:r>
              <a:rPr lang="en-US" sz="2800" dirty="0" err="1" smtClean="0"/>
              <a:t>theorie</a:t>
            </a:r>
            <a:r>
              <a:rPr lang="en-US" sz="2800" dirty="0" smtClean="0"/>
              <a:t> </a:t>
            </a:r>
            <a:r>
              <a:rPr lang="en-US" sz="2800" dirty="0" err="1" smtClean="0"/>
              <a:t>geleid</a:t>
            </a:r>
            <a:r>
              <a:rPr lang="en-US" sz="2800" dirty="0" smtClean="0"/>
              <a:t> </a:t>
            </a:r>
            <a:r>
              <a:rPr lang="en-US" sz="2800" dirty="0" err="1" smtClean="0"/>
              <a:t>hebben</a:t>
            </a:r>
            <a:r>
              <a:rPr lang="en-US" sz="2800" dirty="0" smtClean="0"/>
              <a:t>.</a:t>
            </a:r>
          </a:p>
        </p:txBody>
      </p:sp>
      <p:pic>
        <p:nvPicPr>
          <p:cNvPr id="5" name="Afbeelding 4" descr="hafelekeat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66655" y="4450533"/>
            <a:ext cx="3060340" cy="2407468"/>
          </a:xfrm>
          <a:prstGeom prst="rect">
            <a:avLst/>
          </a:prstGeom>
        </p:spPr>
      </p:pic>
      <p:pic>
        <p:nvPicPr>
          <p:cNvPr id="7" name="Afbeelding 6" descr="dubbelesplee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69861" y="4419110"/>
            <a:ext cx="4174139" cy="2438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Tegenintuïtieve </a:t>
            </a:r>
            <a:r>
              <a:rPr lang="en-US" b="1" dirty="0" err="1" smtClean="0"/>
              <a:t>fysica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583794"/>
            <a:ext cx="7049870" cy="5045605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Hoe “</a:t>
            </a:r>
            <a:r>
              <a:rPr lang="en-US" sz="2800" dirty="0" err="1" smtClean="0"/>
              <a:t>verkoop</a:t>
            </a:r>
            <a:r>
              <a:rPr lang="en-US" sz="2800" dirty="0" smtClean="0"/>
              <a:t>” je </a:t>
            </a:r>
            <a:r>
              <a:rPr lang="en-US" sz="2800" dirty="0" err="1" smtClean="0"/>
              <a:t>dit</a:t>
            </a:r>
            <a:r>
              <a:rPr lang="en-US" sz="2800" dirty="0" smtClean="0"/>
              <a:t> </a:t>
            </a:r>
            <a:r>
              <a:rPr lang="en-US" sz="2800" dirty="0" err="1" smtClean="0"/>
              <a:t>aan</a:t>
            </a:r>
            <a:r>
              <a:rPr lang="en-US" sz="2800" dirty="0" smtClean="0"/>
              <a:t> </a:t>
            </a:r>
            <a:r>
              <a:rPr lang="en-US" sz="2800" dirty="0" err="1" smtClean="0"/>
              <a:t>leerlingen</a:t>
            </a:r>
            <a:r>
              <a:rPr lang="en-US" sz="2800" dirty="0" smtClean="0"/>
              <a:t>?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2800" dirty="0" smtClean="0"/>
              <a:t>(3) </a:t>
            </a:r>
            <a:r>
              <a:rPr lang="en-US" sz="2800" dirty="0" err="1" smtClean="0"/>
              <a:t>Gebruik</a:t>
            </a:r>
            <a:r>
              <a:rPr lang="en-US" sz="2800" dirty="0" smtClean="0"/>
              <a:t> </a:t>
            </a:r>
            <a:r>
              <a:rPr lang="en-US" sz="2800" dirty="0" err="1" smtClean="0"/>
              <a:t>audiovisuele</a:t>
            </a:r>
            <a:r>
              <a:rPr lang="en-US" sz="2800" dirty="0" smtClean="0"/>
              <a:t> </a:t>
            </a:r>
            <a:r>
              <a:rPr lang="en-US" sz="2800" dirty="0" err="1" smtClean="0"/>
              <a:t>middelen</a:t>
            </a:r>
            <a:r>
              <a:rPr lang="en-US" sz="2800" dirty="0" smtClean="0"/>
              <a:t> (</a:t>
            </a:r>
            <a:r>
              <a:rPr lang="en-US" sz="2800" dirty="0" err="1" smtClean="0"/>
              <a:t>filmpjes</a:t>
            </a:r>
            <a:r>
              <a:rPr lang="en-US" sz="2800" dirty="0" smtClean="0"/>
              <a:t>, </a:t>
            </a:r>
            <a:r>
              <a:rPr lang="en-US" sz="2800" dirty="0" err="1" smtClean="0"/>
              <a:t>simulaties</a:t>
            </a:r>
            <a:r>
              <a:rPr lang="en-US" sz="2800" dirty="0" smtClean="0"/>
              <a:t>, apps) </a:t>
            </a:r>
            <a:r>
              <a:rPr lang="en-US" sz="2800" dirty="0" err="1" smtClean="0"/>
              <a:t>om</a:t>
            </a:r>
            <a:r>
              <a:rPr lang="en-US" sz="2800" dirty="0" smtClean="0"/>
              <a:t> de </a:t>
            </a:r>
            <a:r>
              <a:rPr lang="en-US" sz="2800" dirty="0" err="1" smtClean="0"/>
              <a:t>leerlingen</a:t>
            </a:r>
            <a:r>
              <a:rPr lang="en-US" sz="2800" dirty="0" smtClean="0"/>
              <a:t> </a:t>
            </a:r>
            <a:r>
              <a:rPr lang="en-US" sz="2800" dirty="0" err="1" smtClean="0"/>
              <a:t>enige</a:t>
            </a:r>
            <a:r>
              <a:rPr lang="en-US" sz="2800" dirty="0" smtClean="0"/>
              <a:t> </a:t>
            </a:r>
            <a:r>
              <a:rPr lang="en-US" sz="2800" dirty="0" err="1" smtClean="0"/>
              <a:t>intuïtie</a:t>
            </a:r>
            <a:r>
              <a:rPr lang="en-US" sz="2800" dirty="0" smtClean="0"/>
              <a:t> </a:t>
            </a:r>
            <a:r>
              <a:rPr lang="en-US" sz="2800" dirty="0" err="1" smtClean="0"/>
              <a:t>te</a:t>
            </a:r>
            <a:r>
              <a:rPr lang="en-US" sz="2800" dirty="0" smtClean="0"/>
              <a:t> </a:t>
            </a:r>
            <a:r>
              <a:rPr lang="en-US" sz="2800" dirty="0" err="1" smtClean="0"/>
              <a:t>geven</a:t>
            </a:r>
            <a:r>
              <a:rPr lang="en-US" sz="2800" dirty="0" smtClean="0"/>
              <a:t>.</a:t>
            </a:r>
          </a:p>
        </p:txBody>
      </p:sp>
      <p:pic>
        <p:nvPicPr>
          <p:cNvPr id="8" name="Afbeelding 7" descr="liftearthfas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26795" y="4443984"/>
            <a:ext cx="1979761" cy="2450592"/>
          </a:xfrm>
          <a:prstGeom prst="rect">
            <a:avLst/>
          </a:prstGeom>
        </p:spPr>
      </p:pic>
      <p:pic>
        <p:nvPicPr>
          <p:cNvPr id="9" name="Afbeelding 8" descr="liftspacefas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2150" y="4441778"/>
            <a:ext cx="1935215" cy="2416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Tegenintuïtieve </a:t>
            </a:r>
            <a:r>
              <a:rPr lang="en-US" b="1" dirty="0" err="1" smtClean="0"/>
              <a:t>fysica</a:t>
            </a:r>
            <a:endParaRPr lang="en-US" b="1" dirty="0"/>
          </a:p>
        </p:txBody>
      </p:sp>
      <p:pic>
        <p:nvPicPr>
          <p:cNvPr id="6" name="Tijdelijke aanduiding voor inhoud 5" descr="equivalencespace1fast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629819" y="2049462"/>
            <a:ext cx="329565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Tegenintuïtieve </a:t>
            </a:r>
            <a:r>
              <a:rPr lang="en-US" b="1" dirty="0" err="1" smtClean="0"/>
              <a:t>fysica</a:t>
            </a:r>
            <a:endParaRPr lang="en-US" b="1" dirty="0"/>
          </a:p>
        </p:txBody>
      </p:sp>
      <p:pic>
        <p:nvPicPr>
          <p:cNvPr id="6" name="Tijdelijke aanduiding voor inhoud 5" descr="equivalencespace1fast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629819" y="2049462"/>
            <a:ext cx="3295649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Tegenintuïtieve </a:t>
            </a:r>
            <a:r>
              <a:rPr lang="en-US" b="1" dirty="0" err="1" smtClean="0"/>
              <a:t>fysica</a:t>
            </a:r>
            <a:endParaRPr lang="en-US" b="1" dirty="0"/>
          </a:p>
        </p:txBody>
      </p:sp>
      <p:pic>
        <p:nvPicPr>
          <p:cNvPr id="6" name="Tijdelijke aanduiding voor inhoud 5" descr="equivalencespace1fast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629819" y="2049463"/>
            <a:ext cx="3295649" cy="41147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54052" y="4959170"/>
            <a:ext cx="7677345" cy="1295400"/>
          </a:xfrm>
        </p:spPr>
        <p:txBody>
          <a:bodyPr/>
          <a:lstStyle/>
          <a:p>
            <a:r>
              <a:rPr lang="en-US" sz="4000" b="1" dirty="0" smtClean="0"/>
              <a:t>2. </a:t>
            </a:r>
            <a:r>
              <a:rPr lang="en-US" sz="4000" b="1" dirty="0" err="1" smtClean="0"/>
              <a:t>Een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voorbeeld</a:t>
            </a:r>
            <a:r>
              <a:rPr lang="en-US" sz="4000" b="1" dirty="0" smtClean="0"/>
              <a:t>: quantummechanica en </a:t>
            </a:r>
            <a:r>
              <a:rPr lang="en-US" sz="4000" b="1" dirty="0" err="1" smtClean="0"/>
              <a:t>quantumcomputers</a:t>
            </a:r>
            <a:endParaRPr lang="en-US" sz="3600" b="1" dirty="0"/>
          </a:p>
        </p:txBody>
      </p:sp>
      <p:pic>
        <p:nvPicPr>
          <p:cNvPr id="5" name="Afbeelding 4" descr="gravityless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6725" y="1628800"/>
            <a:ext cx="45720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Quantumcomputers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683" y="1538790"/>
            <a:ext cx="7110791" cy="48006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Max Born (1924): </a:t>
            </a:r>
            <a:r>
              <a:rPr lang="en-US" sz="3200" dirty="0" err="1" smtClean="0"/>
              <a:t>quantumgolven</a:t>
            </a:r>
            <a:r>
              <a:rPr lang="en-US" sz="3200" dirty="0" smtClean="0"/>
              <a:t> </a:t>
            </a:r>
            <a:r>
              <a:rPr lang="en-US" sz="3200" dirty="0" err="1" smtClean="0"/>
              <a:t>moeten</a:t>
            </a:r>
            <a:r>
              <a:rPr lang="en-US" sz="3200" dirty="0" smtClean="0"/>
              <a:t> we </a:t>
            </a:r>
            <a:r>
              <a:rPr lang="en-US" sz="3200" dirty="0" err="1" smtClean="0"/>
              <a:t>zien</a:t>
            </a:r>
            <a:r>
              <a:rPr lang="en-US" sz="3200" dirty="0" smtClean="0"/>
              <a:t> </a:t>
            </a:r>
            <a:r>
              <a:rPr lang="en-US" sz="3200" dirty="0" err="1" smtClean="0"/>
              <a:t>als</a:t>
            </a: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kansverdelingen</a:t>
            </a:r>
            <a:r>
              <a:rPr lang="en-US" sz="3200" dirty="0" smtClean="0"/>
              <a:t>, die </a:t>
            </a:r>
            <a:r>
              <a:rPr lang="en-US" sz="3200" dirty="0" err="1" smtClean="0"/>
              <a:t>zeggen</a:t>
            </a:r>
            <a:r>
              <a:rPr lang="en-US" sz="3200" dirty="0" smtClean="0"/>
              <a:t> hoe </a:t>
            </a:r>
            <a:r>
              <a:rPr lang="en-US" sz="3200" dirty="0" err="1" smtClean="0"/>
              <a:t>groot</a:t>
            </a:r>
            <a:r>
              <a:rPr lang="en-US" sz="3200" dirty="0" smtClean="0"/>
              <a:t> de </a:t>
            </a:r>
            <a:r>
              <a:rPr lang="en-US" sz="3200" dirty="0" err="1" smtClean="0"/>
              <a:t>kans</a:t>
            </a:r>
            <a:r>
              <a:rPr lang="en-US" sz="3200" dirty="0" smtClean="0"/>
              <a:t> is </a:t>
            </a:r>
            <a:r>
              <a:rPr lang="en-US" sz="3200" dirty="0" err="1" smtClean="0"/>
              <a:t>om</a:t>
            </a:r>
            <a:r>
              <a:rPr lang="en-US" sz="3200" dirty="0" smtClean="0"/>
              <a:t> </a:t>
            </a:r>
            <a:r>
              <a:rPr lang="en-US" sz="3200" dirty="0" err="1" smtClean="0"/>
              <a:t>een</a:t>
            </a:r>
            <a:r>
              <a:rPr lang="en-US" sz="3200" dirty="0" smtClean="0"/>
              <a:t> </a:t>
            </a:r>
            <a:r>
              <a:rPr lang="en-US" sz="3200" dirty="0" err="1" smtClean="0"/>
              <a:t>deeltje</a:t>
            </a:r>
            <a:r>
              <a:rPr lang="en-US" sz="3200" dirty="0" smtClean="0"/>
              <a:t> </a:t>
            </a:r>
            <a:r>
              <a:rPr lang="en-US" sz="3200" dirty="0" err="1" smtClean="0"/>
              <a:t>ergens</a:t>
            </a:r>
            <a:r>
              <a:rPr lang="en-US" sz="3200" dirty="0" smtClean="0"/>
              <a:t> </a:t>
            </a:r>
            <a:r>
              <a:rPr lang="en-US" sz="3200" dirty="0" err="1" smtClean="0"/>
              <a:t>te</a:t>
            </a:r>
            <a:r>
              <a:rPr lang="en-US" sz="3200" dirty="0" smtClean="0"/>
              <a:t> </a:t>
            </a:r>
            <a:r>
              <a:rPr lang="en-US" sz="3200" dirty="0" err="1" smtClean="0"/>
              <a:t>vinden</a:t>
            </a:r>
            <a:r>
              <a:rPr lang="en-US" sz="3200" dirty="0" smtClean="0"/>
              <a:t>.</a:t>
            </a:r>
          </a:p>
        </p:txBody>
      </p:sp>
      <p:pic>
        <p:nvPicPr>
          <p:cNvPr id="26" name="Afbeelding 25" descr="gaussia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6865" y="3969060"/>
            <a:ext cx="3780420" cy="1890210"/>
          </a:xfrm>
          <a:prstGeom prst="rect">
            <a:avLst/>
          </a:prstGeom>
        </p:spPr>
      </p:pic>
      <p:sp>
        <p:nvSpPr>
          <p:cNvPr id="27" name="Tekstvak 26"/>
          <p:cNvSpPr txBox="1"/>
          <p:nvPr/>
        </p:nvSpPr>
        <p:spPr>
          <a:xfrm>
            <a:off x="1916705" y="4036568"/>
            <a:ext cx="22349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>
                <a:latin typeface="Arial" pitchFamily="34" charset="0"/>
                <a:cs typeface="Arial" pitchFamily="34" charset="0"/>
              </a:rPr>
              <a:t>kleine kans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kstvak 27"/>
          <p:cNvSpPr txBox="1"/>
          <p:nvPr/>
        </p:nvSpPr>
        <p:spPr>
          <a:xfrm>
            <a:off x="6192180" y="4036568"/>
            <a:ext cx="20970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>
                <a:latin typeface="Arial" pitchFamily="34" charset="0"/>
                <a:cs typeface="Arial" pitchFamily="34" charset="0"/>
              </a:rPr>
              <a:t>grote kans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Rechte verbindingslijn met pijl 29"/>
          <p:cNvCxnSpPr>
            <a:stCxn id="27" idx="2"/>
          </p:cNvCxnSpPr>
          <p:nvPr/>
        </p:nvCxnSpPr>
        <p:spPr>
          <a:xfrm>
            <a:off x="3034159" y="4621343"/>
            <a:ext cx="682746" cy="967897"/>
          </a:xfrm>
          <a:prstGeom prst="straightConnector1">
            <a:avLst/>
          </a:prstGeom>
          <a:ln w="635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met pijl 30"/>
          <p:cNvCxnSpPr/>
          <p:nvPr/>
        </p:nvCxnSpPr>
        <p:spPr>
          <a:xfrm flipH="1">
            <a:off x="5247075" y="4374105"/>
            <a:ext cx="900100" cy="1260140"/>
          </a:xfrm>
          <a:prstGeom prst="straightConnector1">
            <a:avLst/>
          </a:prstGeom>
          <a:ln w="635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Nieuwe</a:t>
            </a:r>
            <a:r>
              <a:rPr lang="en-US" b="1" dirty="0" smtClean="0"/>
              <a:t> </a:t>
            </a:r>
            <a:r>
              <a:rPr lang="en-US" b="1" dirty="0" err="1" smtClean="0"/>
              <a:t>Natuurkunde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583794"/>
            <a:ext cx="7049870" cy="5045605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err="1" smtClean="0"/>
              <a:t>Vanaf</a:t>
            </a:r>
            <a:r>
              <a:rPr lang="en-US" sz="2800" dirty="0" smtClean="0"/>
              <a:t> 2016 in het VWO-</a:t>
            </a:r>
            <a:r>
              <a:rPr lang="en-US" sz="2800" dirty="0" err="1" smtClean="0"/>
              <a:t>eindexamen</a:t>
            </a:r>
            <a:r>
              <a:rPr lang="en-US" sz="2800" dirty="0" smtClean="0"/>
              <a:t>-</a:t>
            </a:r>
            <a:r>
              <a:rPr lang="en-US" sz="2800" dirty="0" err="1" smtClean="0"/>
              <a:t>programma</a:t>
            </a:r>
            <a:r>
              <a:rPr lang="en-US" sz="2800" dirty="0" smtClean="0"/>
              <a:t>:</a:t>
            </a:r>
          </a:p>
        </p:txBody>
      </p:sp>
      <p:pic>
        <p:nvPicPr>
          <p:cNvPr id="4" name="Afbeelding 3" descr="tijdsdilatat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77145" y="2843935"/>
            <a:ext cx="2647950" cy="2143125"/>
          </a:xfrm>
          <a:prstGeom prst="rect">
            <a:avLst/>
          </a:prstGeom>
        </p:spPr>
      </p:pic>
      <p:pic>
        <p:nvPicPr>
          <p:cNvPr id="5" name="Afbeelding 4" descr="quantum.jpeg"/>
          <p:cNvPicPr>
            <a:picLocks noChangeAspect="1"/>
          </p:cNvPicPr>
          <p:nvPr/>
        </p:nvPicPr>
        <p:blipFill>
          <a:blip r:embed="rId4" cstate="print"/>
          <a:srcRect l="2400" r="2400"/>
          <a:stretch>
            <a:fillRect/>
          </a:stretch>
        </p:blipFill>
        <p:spPr>
          <a:xfrm>
            <a:off x="2051720" y="2843935"/>
            <a:ext cx="2715988" cy="2139696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5638834" y="5319210"/>
            <a:ext cx="31245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Relativiteitstheorie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keuze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707165" y="5317496"/>
            <a:ext cx="34050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Quantummechanica</a:t>
            </a:r>
          </a:p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verplicht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Quantumcomputers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683" y="1538790"/>
            <a:ext cx="7110791" cy="48006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err="1" smtClean="0"/>
              <a:t>Meestal</a:t>
            </a:r>
            <a:r>
              <a:rPr lang="en-US" sz="3200" dirty="0" smtClean="0"/>
              <a:t> </a:t>
            </a:r>
            <a:r>
              <a:rPr lang="en-US" sz="3200" dirty="0" err="1" smtClean="0"/>
              <a:t>zeggen</a:t>
            </a:r>
            <a:r>
              <a:rPr lang="en-US" sz="3200" dirty="0" smtClean="0"/>
              <a:t> </a:t>
            </a:r>
            <a:r>
              <a:rPr lang="en-US" sz="3200" dirty="0" err="1" smtClean="0"/>
              <a:t>kansverdelingen</a:t>
            </a:r>
            <a:r>
              <a:rPr lang="en-US" sz="3200" dirty="0" smtClean="0"/>
              <a:t> </a:t>
            </a:r>
            <a:r>
              <a:rPr lang="en-US" sz="3200" dirty="0" err="1" smtClean="0"/>
              <a:t>iets</a:t>
            </a:r>
            <a:r>
              <a:rPr lang="en-US" sz="3200" dirty="0" smtClean="0"/>
              <a:t> over </a:t>
            </a:r>
            <a:r>
              <a:rPr lang="en-US" sz="3200" dirty="0" err="1" smtClean="0"/>
              <a:t>onze</a:t>
            </a: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onwetendheid</a:t>
            </a:r>
            <a:r>
              <a:rPr lang="en-US" sz="3200" dirty="0" smtClean="0"/>
              <a:t>.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err="1" smtClean="0"/>
              <a:t>Voor</a:t>
            </a:r>
            <a:r>
              <a:rPr lang="en-US" sz="3200" dirty="0" smtClean="0"/>
              <a:t> quantummechanische </a:t>
            </a:r>
            <a:r>
              <a:rPr lang="en-US" sz="3200" dirty="0" err="1" smtClean="0"/>
              <a:t>golven</a:t>
            </a:r>
            <a:r>
              <a:rPr lang="en-US" sz="3200" dirty="0" smtClean="0"/>
              <a:t> is </a:t>
            </a:r>
            <a:r>
              <a:rPr lang="en-US" sz="3200" dirty="0" err="1" smtClean="0"/>
              <a:t>dat</a:t>
            </a: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niet</a:t>
            </a:r>
            <a:r>
              <a:rPr lang="en-US" sz="3200" dirty="0" smtClean="0"/>
              <a:t> het </a:t>
            </a:r>
            <a:r>
              <a:rPr lang="en-US" sz="3200" dirty="0" err="1" smtClean="0"/>
              <a:t>geval</a:t>
            </a:r>
            <a:r>
              <a:rPr lang="en-US" sz="3200" dirty="0" smtClean="0"/>
              <a:t>!</a:t>
            </a:r>
          </a:p>
        </p:txBody>
      </p:sp>
      <p:pic>
        <p:nvPicPr>
          <p:cNvPr id="19" name="Afbeelding 18" descr="dic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6915" y="3383995"/>
            <a:ext cx="2810205" cy="1755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Quantumcomputers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683" y="1538790"/>
            <a:ext cx="7110791" cy="48006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err="1" smtClean="0"/>
              <a:t>Dit</a:t>
            </a:r>
            <a:r>
              <a:rPr lang="en-US" sz="3200" dirty="0" smtClean="0"/>
              <a:t> </a:t>
            </a:r>
            <a:r>
              <a:rPr lang="en-US" sz="3200" dirty="0" err="1" smtClean="0"/>
              <a:t>blijkt</a:t>
            </a:r>
            <a:r>
              <a:rPr lang="en-US" sz="3200" dirty="0" smtClean="0"/>
              <a:t> </a:t>
            </a:r>
            <a:r>
              <a:rPr lang="en-US" sz="3200" dirty="0" err="1" smtClean="0"/>
              <a:t>bijvoorbeeld</a:t>
            </a:r>
            <a:r>
              <a:rPr lang="en-US" sz="3200" dirty="0" smtClean="0"/>
              <a:t> </a:t>
            </a:r>
            <a:r>
              <a:rPr lang="en-US" sz="3200" dirty="0" err="1" smtClean="0"/>
              <a:t>uit</a:t>
            </a:r>
            <a:r>
              <a:rPr lang="en-US" sz="3200" dirty="0" smtClean="0"/>
              <a:t> het </a:t>
            </a:r>
            <a:r>
              <a:rPr lang="en-US" sz="3200" dirty="0" err="1" smtClean="0"/>
              <a:t>tweespletenexperiment</a:t>
            </a:r>
            <a:r>
              <a:rPr lang="en-US" sz="3200" dirty="0" smtClean="0"/>
              <a:t>.</a:t>
            </a:r>
          </a:p>
        </p:txBody>
      </p:sp>
      <p:pic>
        <p:nvPicPr>
          <p:cNvPr id="5" name="Afbeelding 4" descr="afbeelding 02_004 (s)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6725" y="3078950"/>
            <a:ext cx="2071677" cy="2500300"/>
          </a:xfrm>
          <a:prstGeom prst="rect">
            <a:avLst/>
          </a:prstGeom>
        </p:spPr>
      </p:pic>
      <p:pic>
        <p:nvPicPr>
          <p:cNvPr id="6" name="Afbeelding 5" descr="doublesli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2050" y="3068960"/>
            <a:ext cx="3432290" cy="25202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Quantumcomputers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683" y="1538790"/>
            <a:ext cx="7110791" cy="48006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Hoe </a:t>
            </a:r>
            <a:r>
              <a:rPr lang="en-US" sz="3200" dirty="0" err="1" smtClean="0"/>
              <a:t>laten</a:t>
            </a:r>
            <a:r>
              <a:rPr lang="en-US" sz="3200" dirty="0" smtClean="0"/>
              <a:t> we de </a:t>
            </a:r>
            <a:r>
              <a:rPr lang="en-US" sz="3200" dirty="0" err="1" smtClean="0"/>
              <a:t>leerling</a:t>
            </a:r>
            <a:r>
              <a:rPr lang="en-US" sz="3200" dirty="0" smtClean="0"/>
              <a:t> </a:t>
            </a:r>
            <a:r>
              <a:rPr lang="en-US" sz="3200" dirty="0" err="1" smtClean="0"/>
              <a:t>aan</a:t>
            </a:r>
            <a:r>
              <a:rPr lang="en-US" sz="3200" dirty="0" smtClean="0"/>
              <a:t> </a:t>
            </a:r>
            <a:r>
              <a:rPr lang="en-US" sz="3200" dirty="0" err="1" smtClean="0"/>
              <a:t>deze</a:t>
            </a:r>
            <a:r>
              <a:rPr lang="en-US" sz="3200" dirty="0" smtClean="0"/>
              <a:t> </a:t>
            </a:r>
            <a:r>
              <a:rPr lang="en-US" sz="3200" dirty="0" err="1" smtClean="0"/>
              <a:t>fundamentele</a:t>
            </a:r>
            <a:r>
              <a:rPr lang="en-US" sz="3200" dirty="0" smtClean="0"/>
              <a:t> </a:t>
            </a:r>
            <a:r>
              <a:rPr lang="en-US" sz="3200" dirty="0" err="1" smtClean="0"/>
              <a:t>onbepaaldheid</a:t>
            </a:r>
            <a:r>
              <a:rPr lang="en-US" sz="3200" dirty="0" smtClean="0"/>
              <a:t> </a:t>
            </a:r>
            <a:r>
              <a:rPr lang="en-US" sz="3200" dirty="0" err="1" smtClean="0"/>
              <a:t>wennen</a:t>
            </a:r>
            <a:r>
              <a:rPr lang="en-US" sz="3200" dirty="0" smtClean="0"/>
              <a:t>?</a:t>
            </a:r>
          </a:p>
        </p:txBody>
      </p:sp>
      <p:pic>
        <p:nvPicPr>
          <p:cNvPr id="7" name="Afbeelding 6" descr="pull-donkey-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688" y="3699030"/>
            <a:ext cx="4728073" cy="2610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Quantumcomputers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683" y="1538790"/>
            <a:ext cx="7110791" cy="48006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In het </a:t>
            </a:r>
            <a:r>
              <a:rPr lang="en-US" sz="3200" dirty="0" err="1" smtClean="0"/>
              <a:t>lesmateriaal</a:t>
            </a:r>
            <a:r>
              <a:rPr lang="en-US" sz="3200" dirty="0" smtClean="0"/>
              <a:t> </a:t>
            </a:r>
            <a:r>
              <a:rPr lang="en-US" sz="3200" dirty="0" err="1" smtClean="0"/>
              <a:t>doen</a:t>
            </a:r>
            <a:r>
              <a:rPr lang="en-US" sz="3200" dirty="0" smtClean="0"/>
              <a:t> we </a:t>
            </a:r>
            <a:r>
              <a:rPr lang="en-US" sz="3200" dirty="0" err="1" smtClean="0"/>
              <a:t>dit</a:t>
            </a:r>
            <a:r>
              <a:rPr lang="en-US" sz="3200" dirty="0" smtClean="0"/>
              <a:t> met </a:t>
            </a:r>
            <a:r>
              <a:rPr lang="en-US" sz="3200" dirty="0" err="1" smtClean="0"/>
              <a:t>behulp</a:t>
            </a:r>
            <a:r>
              <a:rPr lang="en-US" sz="3200" dirty="0" smtClean="0"/>
              <a:t> van </a:t>
            </a:r>
            <a:r>
              <a:rPr lang="en-US" sz="3200" dirty="0" err="1" smtClean="0"/>
              <a:t>een</a:t>
            </a:r>
            <a:r>
              <a:rPr lang="en-US" sz="3200" dirty="0" smtClean="0"/>
              <a:t> </a:t>
            </a:r>
            <a:r>
              <a:rPr lang="en-US" sz="3200" dirty="0" err="1" smtClean="0"/>
              <a:t>practische</a:t>
            </a:r>
            <a:r>
              <a:rPr lang="en-US" sz="3200" dirty="0" smtClean="0"/>
              <a:t> </a:t>
            </a:r>
            <a:r>
              <a:rPr lang="en-US" sz="3200" dirty="0" err="1" smtClean="0"/>
              <a:t>opgave</a:t>
            </a:r>
            <a:r>
              <a:rPr lang="en-US" sz="3200" dirty="0" smtClean="0"/>
              <a:t> over </a:t>
            </a:r>
            <a:r>
              <a:rPr lang="en-US" sz="3200" dirty="0" err="1" smtClean="0"/>
              <a:t>quantumcomputers</a:t>
            </a:r>
            <a:r>
              <a:rPr lang="en-US" sz="3200" dirty="0" smtClean="0"/>
              <a:t>.</a:t>
            </a:r>
          </a:p>
        </p:txBody>
      </p:sp>
      <p:pic>
        <p:nvPicPr>
          <p:cNvPr id="5" name="Afbeelding 4" descr="quantumchi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22082" y="3429000"/>
            <a:ext cx="3941285" cy="2719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Quantumcomputers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683" y="1538790"/>
            <a:ext cx="7110791" cy="4800600"/>
          </a:xfrm>
        </p:spPr>
        <p:txBody>
          <a:bodyPr/>
          <a:lstStyle/>
          <a:p>
            <a:pPr marL="457200" indent="-457200"/>
            <a:r>
              <a:rPr lang="en-US" sz="3200" dirty="0" err="1" smtClean="0"/>
              <a:t>Deeltjes</a:t>
            </a:r>
            <a:r>
              <a:rPr lang="en-US" sz="3200" dirty="0" smtClean="0"/>
              <a:t> </a:t>
            </a:r>
            <a:r>
              <a:rPr lang="en-US" sz="3200" dirty="0" err="1" smtClean="0"/>
              <a:t>kunnen</a:t>
            </a:r>
            <a:r>
              <a:rPr lang="en-US" sz="3200" dirty="0" smtClean="0"/>
              <a:t> in </a:t>
            </a:r>
            <a:r>
              <a:rPr lang="en-US" sz="3200" dirty="0" err="1" smtClean="0"/>
              <a:t>een</a:t>
            </a: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superpositie</a:t>
            </a:r>
            <a:r>
              <a:rPr lang="en-US" sz="3200" dirty="0" smtClean="0"/>
              <a:t> van </a:t>
            </a:r>
            <a:r>
              <a:rPr lang="en-US" sz="3200" dirty="0" err="1" smtClean="0"/>
              <a:t>toestanden</a:t>
            </a:r>
            <a:r>
              <a:rPr lang="en-US" sz="3200" dirty="0" smtClean="0"/>
              <a:t> </a:t>
            </a:r>
            <a:r>
              <a:rPr lang="en-US" sz="3200" dirty="0" err="1" smtClean="0"/>
              <a:t>zijn</a:t>
            </a:r>
            <a:r>
              <a:rPr lang="en-US" sz="3200" dirty="0" smtClean="0"/>
              <a:t>.</a:t>
            </a:r>
          </a:p>
          <a:p>
            <a:pPr marL="457200" indent="-457200"/>
            <a:r>
              <a:rPr lang="en-US" sz="3200" dirty="0" err="1" smtClean="0"/>
              <a:t>Daardoor</a:t>
            </a:r>
            <a:r>
              <a:rPr lang="en-US" sz="3200" dirty="0" smtClean="0"/>
              <a:t> </a:t>
            </a:r>
            <a:r>
              <a:rPr lang="en-US" sz="3200" dirty="0" err="1" smtClean="0"/>
              <a:t>kan</a:t>
            </a:r>
            <a:r>
              <a:rPr lang="en-US" sz="3200" dirty="0" smtClean="0"/>
              <a:t> </a:t>
            </a:r>
            <a:r>
              <a:rPr lang="en-US" sz="3200" dirty="0" err="1" smtClean="0"/>
              <a:t>een</a:t>
            </a:r>
            <a:r>
              <a:rPr lang="en-US" sz="3200" dirty="0" smtClean="0"/>
              <a:t> </a:t>
            </a:r>
            <a:r>
              <a:rPr lang="en-US" sz="3200" dirty="0" err="1" smtClean="0"/>
              <a:t>quantumcom-puter</a:t>
            </a:r>
            <a:r>
              <a:rPr lang="en-US" sz="3200" dirty="0" smtClean="0"/>
              <a:t> </a:t>
            </a:r>
            <a:r>
              <a:rPr lang="en-US" sz="3200" dirty="0" err="1" smtClean="0"/>
              <a:t>vele</a:t>
            </a:r>
            <a:r>
              <a:rPr lang="en-US" sz="3200" dirty="0" smtClean="0"/>
              <a:t> </a:t>
            </a:r>
            <a:r>
              <a:rPr lang="en-US" sz="3200" dirty="0" err="1" smtClean="0"/>
              <a:t>berekeningen</a:t>
            </a:r>
            <a:r>
              <a:rPr lang="en-US" sz="3200" dirty="0" smtClean="0"/>
              <a:t> </a:t>
            </a:r>
            <a:r>
              <a:rPr lang="en-US" sz="3200" dirty="0" err="1" smtClean="0"/>
              <a:t>tegelijk</a:t>
            </a:r>
            <a:r>
              <a:rPr lang="en-US" sz="3200" dirty="0" smtClean="0"/>
              <a:t> </a:t>
            </a:r>
            <a:r>
              <a:rPr lang="en-US" sz="3200" dirty="0" err="1" smtClean="0"/>
              <a:t>uitvoeren</a:t>
            </a:r>
            <a:r>
              <a:rPr lang="en-US" sz="3200" dirty="0" smtClean="0"/>
              <a:t>.</a:t>
            </a:r>
          </a:p>
          <a:p>
            <a:pPr marL="457200" indent="-457200"/>
            <a:r>
              <a:rPr lang="en-US" sz="3200" dirty="0" err="1" smtClean="0"/>
              <a:t>Toepassing</a:t>
            </a:r>
            <a:r>
              <a:rPr lang="en-US" sz="3200" dirty="0" smtClean="0"/>
              <a:t>: </a:t>
            </a:r>
            <a:br>
              <a:rPr lang="en-US" sz="3200" dirty="0" smtClean="0"/>
            </a:br>
            <a:r>
              <a:rPr lang="en-US" sz="3200" dirty="0" err="1" smtClean="0"/>
              <a:t>cryptografie</a:t>
            </a:r>
            <a:r>
              <a:rPr lang="en-US" sz="3200" dirty="0" smtClean="0"/>
              <a:t>.</a:t>
            </a:r>
          </a:p>
          <a:p>
            <a:pPr marL="457200" indent="-457200"/>
            <a:r>
              <a:rPr lang="en-US" sz="3200" dirty="0" err="1" smtClean="0"/>
              <a:t>Nog</a:t>
            </a:r>
            <a:r>
              <a:rPr lang="en-US" sz="3200" dirty="0" smtClean="0"/>
              <a:t> </a:t>
            </a:r>
            <a:r>
              <a:rPr lang="en-US" sz="3200" dirty="0" err="1" smtClean="0"/>
              <a:t>volop</a:t>
            </a:r>
            <a:r>
              <a:rPr lang="en-US" sz="3200" dirty="0" smtClean="0"/>
              <a:t> in </a:t>
            </a:r>
            <a:br>
              <a:rPr lang="en-US" sz="3200" dirty="0" smtClean="0"/>
            </a:br>
            <a:r>
              <a:rPr lang="en-US" sz="3200" dirty="0" err="1" smtClean="0"/>
              <a:t>ontwikkeling</a:t>
            </a:r>
            <a:r>
              <a:rPr lang="en-US" sz="3200" dirty="0" smtClean="0"/>
              <a:t>!</a:t>
            </a:r>
          </a:p>
          <a:p>
            <a:pPr marL="457200" indent="-457200"/>
            <a:endParaRPr lang="en-US" sz="3200" dirty="0" smtClean="0"/>
          </a:p>
        </p:txBody>
      </p:sp>
      <p:pic>
        <p:nvPicPr>
          <p:cNvPr id="6" name="Afbeelding 5" descr="schrodingers-c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725" y="4477211"/>
            <a:ext cx="3851275" cy="2380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Quantumcomputers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683" y="1538790"/>
            <a:ext cx="7110791" cy="48006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err="1" smtClean="0"/>
              <a:t>Een</a:t>
            </a:r>
            <a:r>
              <a:rPr lang="en-US" sz="3200" dirty="0" smtClean="0"/>
              <a:t> </a:t>
            </a:r>
            <a:r>
              <a:rPr lang="en-US" sz="3200" dirty="0" err="1" smtClean="0"/>
              <a:t>belangrijk</a:t>
            </a:r>
            <a:r>
              <a:rPr lang="en-US" sz="3200" dirty="0" smtClean="0"/>
              <a:t> </a:t>
            </a:r>
            <a:r>
              <a:rPr lang="en-US" sz="3200" dirty="0" err="1" smtClean="0"/>
              <a:t>gevolg</a:t>
            </a:r>
            <a:r>
              <a:rPr lang="en-US" sz="3200" dirty="0" smtClean="0"/>
              <a:t> van </a:t>
            </a:r>
            <a:r>
              <a:rPr lang="en-US" sz="3200" dirty="0" err="1" smtClean="0"/>
              <a:t>onzekerheid</a:t>
            </a:r>
            <a:r>
              <a:rPr lang="en-US" sz="3200" dirty="0" smtClean="0"/>
              <a:t> en </a:t>
            </a:r>
            <a:r>
              <a:rPr lang="en-US" sz="3200" dirty="0" err="1" smtClean="0"/>
              <a:t>superposities</a:t>
            </a:r>
            <a:r>
              <a:rPr lang="en-US" sz="3200" dirty="0" smtClean="0"/>
              <a:t> is </a:t>
            </a:r>
            <a:r>
              <a:rPr lang="en-US" sz="3200" dirty="0" err="1" smtClean="0">
                <a:solidFill>
                  <a:srgbClr val="C00000"/>
                </a:solidFill>
              </a:rPr>
              <a:t>verstrengeling</a:t>
            </a:r>
            <a:r>
              <a:rPr lang="en-US" sz="3200" dirty="0" smtClean="0"/>
              <a:t>. </a:t>
            </a:r>
            <a:r>
              <a:rPr lang="en-US" sz="3200" dirty="0" err="1" smtClean="0"/>
              <a:t>Ook</a:t>
            </a:r>
            <a:r>
              <a:rPr lang="en-US" sz="3200" dirty="0" smtClean="0"/>
              <a:t> </a:t>
            </a:r>
            <a:r>
              <a:rPr lang="en-US" sz="3200" dirty="0" err="1" smtClean="0"/>
              <a:t>dit</a:t>
            </a:r>
            <a:r>
              <a:rPr lang="en-US" sz="3200" dirty="0" smtClean="0"/>
              <a:t> </a:t>
            </a:r>
            <a:r>
              <a:rPr lang="en-US" sz="3200" dirty="0" err="1" smtClean="0"/>
              <a:t>speelt</a:t>
            </a:r>
            <a:r>
              <a:rPr lang="en-US" sz="3200" dirty="0" smtClean="0"/>
              <a:t> in </a:t>
            </a:r>
            <a:r>
              <a:rPr lang="en-US" sz="3200" dirty="0" err="1" smtClean="0"/>
              <a:t>quantumcomputers</a:t>
            </a:r>
            <a:r>
              <a:rPr lang="en-US" sz="3200" dirty="0" smtClean="0"/>
              <a:t> </a:t>
            </a:r>
            <a:r>
              <a:rPr lang="en-US" sz="3200" dirty="0" err="1" smtClean="0"/>
              <a:t>een</a:t>
            </a:r>
            <a:r>
              <a:rPr lang="en-US" sz="3200" dirty="0" smtClean="0"/>
              <a:t> </a:t>
            </a:r>
            <a:r>
              <a:rPr lang="en-US" sz="3200" dirty="0" err="1" smtClean="0"/>
              <a:t>cruciale</a:t>
            </a:r>
            <a:r>
              <a:rPr lang="en-US" sz="3200" dirty="0" smtClean="0"/>
              <a:t> </a:t>
            </a:r>
            <a:r>
              <a:rPr lang="en-US" sz="3200" dirty="0" err="1" smtClean="0"/>
              <a:t>rol</a:t>
            </a:r>
            <a:r>
              <a:rPr lang="en-US" sz="3200" dirty="0" smtClean="0"/>
              <a:t>.</a:t>
            </a:r>
          </a:p>
        </p:txBody>
      </p:sp>
      <p:pic>
        <p:nvPicPr>
          <p:cNvPr id="5" name="Afbeelding 4" descr="verstrengeld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54987" y="3969060"/>
            <a:ext cx="4275475" cy="2620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Quantumcomputers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683" y="1538790"/>
            <a:ext cx="7110791" cy="4800600"/>
          </a:xfrm>
        </p:spPr>
        <p:txBody>
          <a:bodyPr/>
          <a:lstStyle/>
          <a:p>
            <a:pPr marL="0" indent="0">
              <a:buNone/>
            </a:pPr>
            <a:r>
              <a:rPr lang="nl-NL" sz="3200" dirty="0" smtClean="0"/>
              <a:t>Laten we een deeltje bekijken dat maar in twee toestanden kan zijn:</a:t>
            </a: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</p:txBody>
      </p:sp>
      <p:pic>
        <p:nvPicPr>
          <p:cNvPr id="9" name="Afbeelding 8" descr="spin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81790" y="2483895"/>
            <a:ext cx="2026920" cy="3291840"/>
          </a:xfrm>
          <a:prstGeom prst="rect">
            <a:avLst/>
          </a:prstGeom>
        </p:spPr>
      </p:pic>
      <p:pic>
        <p:nvPicPr>
          <p:cNvPr id="10" name="Afbeelding 9" descr="spindow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2618910"/>
            <a:ext cx="2026920" cy="3291840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2816805" y="5611743"/>
            <a:ext cx="1787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>
                <a:latin typeface="Arial" pitchFamily="34" charset="0"/>
                <a:cs typeface="Arial" pitchFamily="34" charset="0"/>
              </a:rPr>
              <a:t>“spin up”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5517105" y="5611743"/>
            <a:ext cx="23022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>
                <a:latin typeface="Arial" pitchFamily="34" charset="0"/>
                <a:cs typeface="Arial" pitchFamily="34" charset="0"/>
              </a:rPr>
              <a:t>“spin down”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Quantumcomputers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683" y="1538790"/>
            <a:ext cx="7110791" cy="4800600"/>
          </a:xfrm>
        </p:spPr>
        <p:txBody>
          <a:bodyPr/>
          <a:lstStyle/>
          <a:p>
            <a:pPr marL="0" indent="0">
              <a:buNone/>
            </a:pPr>
            <a:r>
              <a:rPr lang="nl-NL" sz="3200" dirty="0" smtClean="0"/>
              <a:t>De “golffunctie” voor zo’n deeltje bestaat dus maar uit twee getallen:</a:t>
            </a: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</p:txBody>
      </p:sp>
      <p:pic>
        <p:nvPicPr>
          <p:cNvPr id="9" name="Afbeelding 8" descr="spin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81790" y="2483895"/>
            <a:ext cx="2026920" cy="3291840"/>
          </a:xfrm>
          <a:prstGeom prst="rect">
            <a:avLst/>
          </a:prstGeom>
        </p:spPr>
      </p:pic>
      <p:pic>
        <p:nvPicPr>
          <p:cNvPr id="10" name="Afbeelding 9" descr="spindow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2618910"/>
            <a:ext cx="2026920" cy="3291840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3221850" y="5634245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>
                <a:latin typeface="Arial" pitchFamily="34" charset="0"/>
                <a:cs typeface="Arial" pitchFamily="34" charset="0"/>
              </a:rPr>
              <a:t>30%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6192180" y="5634245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>
                <a:latin typeface="Arial" pitchFamily="34" charset="0"/>
                <a:cs typeface="Arial" pitchFamily="34" charset="0"/>
              </a:rPr>
              <a:t>70%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Quantumcomputers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683" y="1538790"/>
            <a:ext cx="7110791" cy="4800600"/>
          </a:xfrm>
        </p:spPr>
        <p:txBody>
          <a:bodyPr/>
          <a:lstStyle/>
          <a:p>
            <a:pPr marL="0" indent="0">
              <a:buNone/>
            </a:pPr>
            <a:r>
              <a:rPr lang="nl-NL" sz="3200" dirty="0" smtClean="0"/>
              <a:t>De “golffunctie” voor zo’n deeltje bestaat dus maar uit twee getallen:</a:t>
            </a: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</p:txBody>
      </p:sp>
      <p:pic>
        <p:nvPicPr>
          <p:cNvPr id="9" name="Afbeelding 8" descr="spin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81790" y="2483895"/>
            <a:ext cx="2026920" cy="3291840"/>
          </a:xfrm>
          <a:prstGeom prst="rect">
            <a:avLst/>
          </a:prstGeom>
        </p:spPr>
      </p:pic>
      <p:pic>
        <p:nvPicPr>
          <p:cNvPr id="10" name="Afbeelding 9" descr="spindow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2618910"/>
            <a:ext cx="2026920" cy="3291840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3221850" y="5634245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>
                <a:latin typeface="Arial" pitchFamily="34" charset="0"/>
                <a:cs typeface="Arial" pitchFamily="34" charset="0"/>
              </a:rPr>
              <a:t>83%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6192180" y="5634245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>
                <a:latin typeface="Arial" pitchFamily="34" charset="0"/>
                <a:cs typeface="Arial" pitchFamily="34" charset="0"/>
              </a:rPr>
              <a:t>17%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Quantumcomputers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683" y="1538790"/>
            <a:ext cx="7110791" cy="4800600"/>
          </a:xfrm>
        </p:spPr>
        <p:txBody>
          <a:bodyPr/>
          <a:lstStyle/>
          <a:p>
            <a:pPr marL="0" indent="0">
              <a:buNone/>
            </a:pPr>
            <a:r>
              <a:rPr lang="nl-NL" sz="3200" dirty="0" smtClean="0"/>
              <a:t>De “golffunctie” voor zo’n deeltje bestaat dus maar uit twee getallen:</a:t>
            </a: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</p:txBody>
      </p:sp>
      <p:pic>
        <p:nvPicPr>
          <p:cNvPr id="9" name="Afbeelding 8" descr="spin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81790" y="2483895"/>
            <a:ext cx="2026920" cy="3291840"/>
          </a:xfrm>
          <a:prstGeom prst="rect">
            <a:avLst/>
          </a:prstGeom>
        </p:spPr>
      </p:pic>
      <p:pic>
        <p:nvPicPr>
          <p:cNvPr id="10" name="Afbeelding 9" descr="spindow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2618910"/>
            <a:ext cx="2026920" cy="3291840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3221850" y="5634245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>
                <a:latin typeface="Arial" pitchFamily="34" charset="0"/>
                <a:cs typeface="Arial" pitchFamily="34" charset="0"/>
              </a:rPr>
              <a:t>50%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6192180" y="5634245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>
                <a:latin typeface="Arial" pitchFamily="34" charset="0"/>
                <a:cs typeface="Arial" pitchFamily="34" charset="0"/>
              </a:rPr>
              <a:t>50%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Nieuwe</a:t>
            </a:r>
            <a:r>
              <a:rPr lang="en-US" b="1" dirty="0" smtClean="0"/>
              <a:t> </a:t>
            </a:r>
            <a:r>
              <a:rPr lang="en-US" b="1" dirty="0" err="1" smtClean="0"/>
              <a:t>Natuurkunde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583794"/>
            <a:ext cx="7049870" cy="5045605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err="1" smtClean="0"/>
              <a:t>Leerlingen</a:t>
            </a:r>
            <a:r>
              <a:rPr lang="en-US" sz="2800" dirty="0" smtClean="0"/>
              <a:t> (en </a:t>
            </a:r>
            <a:r>
              <a:rPr lang="en-US" sz="2800" dirty="0" err="1" smtClean="0"/>
              <a:t>docenten</a:t>
            </a:r>
            <a:r>
              <a:rPr lang="en-US" sz="2800" dirty="0" smtClean="0"/>
              <a:t>) </a:t>
            </a:r>
            <a:r>
              <a:rPr lang="en-US" sz="2800" dirty="0" err="1" smtClean="0"/>
              <a:t>vinden</a:t>
            </a:r>
            <a:r>
              <a:rPr lang="en-US" sz="2800" dirty="0" smtClean="0"/>
              <a:t> </a:t>
            </a:r>
            <a:r>
              <a:rPr lang="en-US" sz="2800" dirty="0" err="1" smtClean="0"/>
              <a:t>deze</a:t>
            </a:r>
            <a:r>
              <a:rPr lang="en-US" sz="2800" dirty="0" smtClean="0"/>
              <a:t> </a:t>
            </a:r>
            <a:r>
              <a:rPr lang="en-US" sz="2800" dirty="0" err="1" smtClean="0"/>
              <a:t>onderwerpen</a:t>
            </a:r>
            <a:r>
              <a:rPr lang="en-US" sz="2800" dirty="0" smtClean="0"/>
              <a:t> heel </a:t>
            </a:r>
            <a:r>
              <a:rPr lang="en-US" sz="2800" dirty="0" err="1" smtClean="0">
                <a:solidFill>
                  <a:schemeClr val="tx1"/>
                </a:solidFill>
              </a:rPr>
              <a:t>leuk</a:t>
            </a:r>
            <a:r>
              <a:rPr lang="en-US" sz="2800" dirty="0" smtClean="0"/>
              <a:t>, </a:t>
            </a:r>
            <a:r>
              <a:rPr lang="en-US" sz="2800" dirty="0" err="1" smtClean="0"/>
              <a:t>maar</a:t>
            </a:r>
            <a:r>
              <a:rPr lang="en-US" sz="2800" dirty="0" smtClean="0"/>
              <a:t> </a:t>
            </a:r>
            <a:r>
              <a:rPr lang="en-US" sz="2800" dirty="0" err="1" smtClean="0"/>
              <a:t>ze</a:t>
            </a:r>
            <a:r>
              <a:rPr lang="en-US" sz="2800" dirty="0" smtClean="0"/>
              <a:t> </a:t>
            </a:r>
            <a:r>
              <a:rPr lang="en-US" sz="2800" dirty="0" err="1" smtClean="0"/>
              <a:t>roepen</a:t>
            </a:r>
            <a:r>
              <a:rPr lang="en-US" sz="2800" dirty="0" smtClean="0"/>
              <a:t> </a:t>
            </a:r>
            <a:r>
              <a:rPr lang="en-US" sz="2800" dirty="0" err="1" smtClean="0"/>
              <a:t>ook</a:t>
            </a:r>
            <a:r>
              <a:rPr lang="en-US" sz="2800" dirty="0" smtClean="0"/>
              <a:t> </a:t>
            </a:r>
            <a:r>
              <a:rPr lang="en-US" sz="2800" dirty="0" err="1" smtClean="0"/>
              <a:t>veel</a:t>
            </a:r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verwarring</a:t>
            </a:r>
            <a:r>
              <a:rPr lang="en-US" sz="2800" dirty="0" smtClean="0"/>
              <a:t> op.</a:t>
            </a:r>
          </a:p>
        </p:txBody>
      </p:sp>
      <p:pic>
        <p:nvPicPr>
          <p:cNvPr id="8" name="Afbeelding 7" descr="confused_stud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6695" y="3429000"/>
            <a:ext cx="2485651" cy="2655295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4977045" y="3248980"/>
            <a:ext cx="35553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Quantummechanica en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relativiteitstheorie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zijn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niet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moeilijk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maar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gaan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wel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recht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tegen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onze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fysische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intuïtie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in.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Quantumcomputers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683" y="1538790"/>
            <a:ext cx="7110791" cy="4800600"/>
          </a:xfrm>
        </p:spPr>
        <p:txBody>
          <a:bodyPr/>
          <a:lstStyle/>
          <a:p>
            <a:pPr marL="0" indent="0">
              <a:buNone/>
            </a:pPr>
            <a:r>
              <a:rPr lang="nl-NL" sz="3200" dirty="0" smtClean="0"/>
              <a:t>Nu bekijken we een </a:t>
            </a:r>
            <a:r>
              <a:rPr lang="nl-NL" sz="3200" dirty="0" smtClean="0">
                <a:solidFill>
                  <a:srgbClr val="C00000"/>
                </a:solidFill>
              </a:rPr>
              <a:t>paar</a:t>
            </a:r>
            <a:r>
              <a:rPr lang="nl-NL" sz="3200" dirty="0" smtClean="0"/>
              <a:t> van deze deeltjes. De “golffunctie” bestaat dan dus uit vier getallen:</a:t>
            </a: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</p:txBody>
      </p:sp>
      <p:pic>
        <p:nvPicPr>
          <p:cNvPr id="9" name="Afbeelding 8" descr="spin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4233" y="3203975"/>
            <a:ext cx="997611" cy="1620180"/>
          </a:xfrm>
          <a:prstGeom prst="rect">
            <a:avLst/>
          </a:prstGeom>
        </p:spPr>
      </p:pic>
      <p:pic>
        <p:nvPicPr>
          <p:cNvPr id="10" name="Afbeelding 9" descr="spindow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17105" y="3293985"/>
            <a:ext cx="990110" cy="1607998"/>
          </a:xfrm>
          <a:prstGeom prst="rect">
            <a:avLst/>
          </a:prstGeom>
        </p:spPr>
      </p:pic>
      <p:pic>
        <p:nvPicPr>
          <p:cNvPr id="12" name="Afbeelding 11" descr="spin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4233" y="4644135"/>
            <a:ext cx="997611" cy="1620180"/>
          </a:xfrm>
          <a:prstGeom prst="rect">
            <a:avLst/>
          </a:prstGeom>
        </p:spPr>
      </p:pic>
      <p:pic>
        <p:nvPicPr>
          <p:cNvPr id="18" name="Afbeelding 17" descr="spindow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17105" y="4689140"/>
            <a:ext cx="990110" cy="1607998"/>
          </a:xfrm>
          <a:prstGeom prst="rect">
            <a:avLst/>
          </a:prstGeom>
        </p:spPr>
      </p:pic>
      <p:pic>
        <p:nvPicPr>
          <p:cNvPr id="19" name="Afbeelding 18" descr="spinupblu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96825" y="3203975"/>
            <a:ext cx="1013460" cy="1645920"/>
          </a:xfrm>
          <a:prstGeom prst="rect">
            <a:avLst/>
          </a:prstGeom>
        </p:spPr>
      </p:pic>
      <p:pic>
        <p:nvPicPr>
          <p:cNvPr id="20" name="Afbeelding 19" descr="spinupblu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3203975"/>
            <a:ext cx="1013460" cy="1645920"/>
          </a:xfrm>
          <a:prstGeom prst="rect">
            <a:avLst/>
          </a:prstGeom>
        </p:spPr>
      </p:pic>
      <p:pic>
        <p:nvPicPr>
          <p:cNvPr id="21" name="Afbeelding 20" descr="spindownblu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96825" y="4734145"/>
            <a:ext cx="1013460" cy="1645920"/>
          </a:xfrm>
          <a:prstGeom prst="rect">
            <a:avLst/>
          </a:prstGeom>
        </p:spPr>
      </p:pic>
      <p:pic>
        <p:nvPicPr>
          <p:cNvPr id="22" name="Afbeelding 21" descr="spindownblu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4689140"/>
            <a:ext cx="1013460" cy="1645920"/>
          </a:xfrm>
          <a:prstGeom prst="rect">
            <a:avLst/>
          </a:prstGeom>
        </p:spPr>
      </p:pic>
      <p:sp>
        <p:nvSpPr>
          <p:cNvPr id="27" name="Tekstvak 26"/>
          <p:cNvSpPr txBox="1"/>
          <p:nvPr/>
        </p:nvSpPr>
        <p:spPr>
          <a:xfrm>
            <a:off x="3986935" y="3744035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>
                <a:latin typeface="Arial" pitchFamily="34" charset="0"/>
                <a:cs typeface="Arial" pitchFamily="34" charset="0"/>
              </a:rPr>
              <a:t>13%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kstvak 27"/>
          <p:cNvSpPr txBox="1"/>
          <p:nvPr/>
        </p:nvSpPr>
        <p:spPr>
          <a:xfrm>
            <a:off x="3986935" y="5229200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>
                <a:latin typeface="Arial" pitchFamily="34" charset="0"/>
                <a:cs typeface="Arial" pitchFamily="34" charset="0"/>
              </a:rPr>
              <a:t>35%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kstvak 28"/>
          <p:cNvSpPr txBox="1"/>
          <p:nvPr/>
        </p:nvSpPr>
        <p:spPr>
          <a:xfrm>
            <a:off x="7474823" y="5229200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>
                <a:latin typeface="Arial" pitchFamily="34" charset="0"/>
                <a:cs typeface="Arial" pitchFamily="34" charset="0"/>
              </a:rPr>
              <a:t>28%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kstvak 29"/>
          <p:cNvSpPr txBox="1"/>
          <p:nvPr/>
        </p:nvSpPr>
        <p:spPr>
          <a:xfrm>
            <a:off x="7474823" y="3744035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>
                <a:latin typeface="Arial" pitchFamily="34" charset="0"/>
                <a:cs typeface="Arial" pitchFamily="34" charset="0"/>
              </a:rPr>
              <a:t>24%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Quantumcomputers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683" y="1538790"/>
            <a:ext cx="7110791" cy="4800600"/>
          </a:xfrm>
        </p:spPr>
        <p:txBody>
          <a:bodyPr/>
          <a:lstStyle/>
          <a:p>
            <a:pPr marL="0" indent="0">
              <a:buNone/>
            </a:pPr>
            <a:r>
              <a:rPr lang="nl-NL" sz="3200" dirty="0" smtClean="0"/>
              <a:t>Als de deeltjes </a:t>
            </a:r>
            <a:r>
              <a:rPr lang="nl-NL" sz="3200" dirty="0" smtClean="0">
                <a:solidFill>
                  <a:srgbClr val="C00000"/>
                </a:solidFill>
              </a:rPr>
              <a:t>samen</a:t>
            </a:r>
            <a:r>
              <a:rPr lang="nl-NL" sz="3200" dirty="0" smtClean="0"/>
              <a:t> ontstaan, kan de totale spin alleen nul zijn:</a:t>
            </a: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</p:txBody>
      </p:sp>
      <p:pic>
        <p:nvPicPr>
          <p:cNvPr id="9" name="Afbeelding 8" descr="spin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4233" y="3203975"/>
            <a:ext cx="997611" cy="1620180"/>
          </a:xfrm>
          <a:prstGeom prst="rect">
            <a:avLst/>
          </a:prstGeom>
        </p:spPr>
      </p:pic>
      <p:pic>
        <p:nvPicPr>
          <p:cNvPr id="10" name="Afbeelding 9" descr="spindow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17105" y="3293985"/>
            <a:ext cx="990110" cy="1607998"/>
          </a:xfrm>
          <a:prstGeom prst="rect">
            <a:avLst/>
          </a:prstGeom>
        </p:spPr>
      </p:pic>
      <p:pic>
        <p:nvPicPr>
          <p:cNvPr id="12" name="Afbeelding 11" descr="spin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4233" y="4644135"/>
            <a:ext cx="997611" cy="1620180"/>
          </a:xfrm>
          <a:prstGeom prst="rect">
            <a:avLst/>
          </a:prstGeom>
        </p:spPr>
      </p:pic>
      <p:pic>
        <p:nvPicPr>
          <p:cNvPr id="18" name="Afbeelding 17" descr="spindow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17105" y="4689140"/>
            <a:ext cx="990110" cy="1607998"/>
          </a:xfrm>
          <a:prstGeom prst="rect">
            <a:avLst/>
          </a:prstGeom>
        </p:spPr>
      </p:pic>
      <p:pic>
        <p:nvPicPr>
          <p:cNvPr id="19" name="Afbeelding 18" descr="spinupblu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96825" y="3203975"/>
            <a:ext cx="1013460" cy="1645920"/>
          </a:xfrm>
          <a:prstGeom prst="rect">
            <a:avLst/>
          </a:prstGeom>
        </p:spPr>
      </p:pic>
      <p:pic>
        <p:nvPicPr>
          <p:cNvPr id="20" name="Afbeelding 19" descr="spinupblu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3203975"/>
            <a:ext cx="1013460" cy="1645920"/>
          </a:xfrm>
          <a:prstGeom prst="rect">
            <a:avLst/>
          </a:prstGeom>
        </p:spPr>
      </p:pic>
      <p:pic>
        <p:nvPicPr>
          <p:cNvPr id="21" name="Afbeelding 20" descr="spindownblu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96825" y="4734145"/>
            <a:ext cx="1013460" cy="1645920"/>
          </a:xfrm>
          <a:prstGeom prst="rect">
            <a:avLst/>
          </a:prstGeom>
        </p:spPr>
      </p:pic>
      <p:pic>
        <p:nvPicPr>
          <p:cNvPr id="22" name="Afbeelding 21" descr="spindownblu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4689140"/>
            <a:ext cx="1013460" cy="1645920"/>
          </a:xfrm>
          <a:prstGeom prst="rect">
            <a:avLst/>
          </a:prstGeom>
        </p:spPr>
      </p:pic>
      <p:sp>
        <p:nvSpPr>
          <p:cNvPr id="27" name="Tekstvak 26"/>
          <p:cNvSpPr txBox="1"/>
          <p:nvPr/>
        </p:nvSpPr>
        <p:spPr>
          <a:xfrm>
            <a:off x="3986935" y="3744035"/>
            <a:ext cx="777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>
                <a:latin typeface="Arial" pitchFamily="34" charset="0"/>
                <a:cs typeface="Arial" pitchFamily="34" charset="0"/>
              </a:rPr>
              <a:t>0%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kstvak 27"/>
          <p:cNvSpPr txBox="1"/>
          <p:nvPr/>
        </p:nvSpPr>
        <p:spPr>
          <a:xfrm>
            <a:off x="3986935" y="5229200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>
                <a:latin typeface="Arial" pitchFamily="34" charset="0"/>
                <a:cs typeface="Arial" pitchFamily="34" charset="0"/>
              </a:rPr>
              <a:t>27%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kstvak 28"/>
          <p:cNvSpPr txBox="1"/>
          <p:nvPr/>
        </p:nvSpPr>
        <p:spPr>
          <a:xfrm>
            <a:off x="7474823" y="5229200"/>
            <a:ext cx="777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>
                <a:latin typeface="Arial" pitchFamily="34" charset="0"/>
                <a:cs typeface="Arial" pitchFamily="34" charset="0"/>
              </a:rPr>
              <a:t>0%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kstvak 29"/>
          <p:cNvSpPr txBox="1"/>
          <p:nvPr/>
        </p:nvSpPr>
        <p:spPr>
          <a:xfrm>
            <a:off x="7474823" y="3744035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>
                <a:latin typeface="Arial" pitchFamily="34" charset="0"/>
                <a:cs typeface="Arial" pitchFamily="34" charset="0"/>
              </a:rPr>
              <a:t>73%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Quantumcomputers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683" y="1538790"/>
            <a:ext cx="7110791" cy="4800600"/>
          </a:xfrm>
        </p:spPr>
        <p:txBody>
          <a:bodyPr/>
          <a:lstStyle/>
          <a:p>
            <a:pPr marL="0" indent="0">
              <a:buNone/>
            </a:pPr>
            <a:r>
              <a:rPr lang="nl-NL" sz="3200" dirty="0" smtClean="0"/>
              <a:t>Als de deeltjes </a:t>
            </a:r>
            <a:r>
              <a:rPr lang="nl-NL" sz="3200" dirty="0" smtClean="0">
                <a:solidFill>
                  <a:srgbClr val="C00000"/>
                </a:solidFill>
              </a:rPr>
              <a:t>samen</a:t>
            </a:r>
            <a:r>
              <a:rPr lang="nl-NL" sz="3200" dirty="0" smtClean="0"/>
              <a:t> ontstaan, kan de totale spin alleen nul zijn:</a:t>
            </a: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</p:txBody>
      </p:sp>
      <p:pic>
        <p:nvPicPr>
          <p:cNvPr id="9" name="Afbeelding 8" descr="spin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4233" y="3203975"/>
            <a:ext cx="997611" cy="1620180"/>
          </a:xfrm>
          <a:prstGeom prst="rect">
            <a:avLst/>
          </a:prstGeom>
        </p:spPr>
      </p:pic>
      <p:pic>
        <p:nvPicPr>
          <p:cNvPr id="10" name="Afbeelding 9" descr="spindow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17105" y="3293985"/>
            <a:ext cx="990110" cy="1607998"/>
          </a:xfrm>
          <a:prstGeom prst="rect">
            <a:avLst/>
          </a:prstGeom>
        </p:spPr>
      </p:pic>
      <p:pic>
        <p:nvPicPr>
          <p:cNvPr id="12" name="Afbeelding 11" descr="spin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4233" y="4644135"/>
            <a:ext cx="997611" cy="1620180"/>
          </a:xfrm>
          <a:prstGeom prst="rect">
            <a:avLst/>
          </a:prstGeom>
        </p:spPr>
      </p:pic>
      <p:pic>
        <p:nvPicPr>
          <p:cNvPr id="18" name="Afbeelding 17" descr="spindow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17105" y="4689140"/>
            <a:ext cx="990110" cy="1607998"/>
          </a:xfrm>
          <a:prstGeom prst="rect">
            <a:avLst/>
          </a:prstGeom>
        </p:spPr>
      </p:pic>
      <p:pic>
        <p:nvPicPr>
          <p:cNvPr id="19" name="Afbeelding 18" descr="spinupblu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96825" y="3203975"/>
            <a:ext cx="1013460" cy="1645920"/>
          </a:xfrm>
          <a:prstGeom prst="rect">
            <a:avLst/>
          </a:prstGeom>
        </p:spPr>
      </p:pic>
      <p:pic>
        <p:nvPicPr>
          <p:cNvPr id="20" name="Afbeelding 19" descr="spinupblu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3203975"/>
            <a:ext cx="1013460" cy="1645920"/>
          </a:xfrm>
          <a:prstGeom prst="rect">
            <a:avLst/>
          </a:prstGeom>
        </p:spPr>
      </p:pic>
      <p:pic>
        <p:nvPicPr>
          <p:cNvPr id="21" name="Afbeelding 20" descr="spindownblu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96825" y="4734145"/>
            <a:ext cx="1013460" cy="1645920"/>
          </a:xfrm>
          <a:prstGeom prst="rect">
            <a:avLst/>
          </a:prstGeom>
        </p:spPr>
      </p:pic>
      <p:pic>
        <p:nvPicPr>
          <p:cNvPr id="22" name="Afbeelding 21" descr="spindownblu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4689140"/>
            <a:ext cx="1013460" cy="1645920"/>
          </a:xfrm>
          <a:prstGeom prst="rect">
            <a:avLst/>
          </a:prstGeom>
        </p:spPr>
      </p:pic>
      <p:sp>
        <p:nvSpPr>
          <p:cNvPr id="27" name="Tekstvak 26"/>
          <p:cNvSpPr txBox="1"/>
          <p:nvPr/>
        </p:nvSpPr>
        <p:spPr>
          <a:xfrm>
            <a:off x="3986935" y="3744035"/>
            <a:ext cx="777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>
                <a:latin typeface="Arial" pitchFamily="34" charset="0"/>
                <a:cs typeface="Arial" pitchFamily="34" charset="0"/>
              </a:rPr>
              <a:t>0%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kstvak 27"/>
          <p:cNvSpPr txBox="1"/>
          <p:nvPr/>
        </p:nvSpPr>
        <p:spPr>
          <a:xfrm>
            <a:off x="3986935" y="5229200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>
                <a:latin typeface="Arial" pitchFamily="34" charset="0"/>
                <a:cs typeface="Arial" pitchFamily="34" charset="0"/>
              </a:rPr>
              <a:t>27%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kstvak 28"/>
          <p:cNvSpPr txBox="1"/>
          <p:nvPr/>
        </p:nvSpPr>
        <p:spPr>
          <a:xfrm>
            <a:off x="7474823" y="5229200"/>
            <a:ext cx="777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>
                <a:latin typeface="Arial" pitchFamily="34" charset="0"/>
                <a:cs typeface="Arial" pitchFamily="34" charset="0"/>
              </a:rPr>
              <a:t>0%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kstvak 29"/>
          <p:cNvSpPr txBox="1"/>
          <p:nvPr/>
        </p:nvSpPr>
        <p:spPr>
          <a:xfrm>
            <a:off x="7474823" y="3744035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>
                <a:latin typeface="Arial" pitchFamily="34" charset="0"/>
                <a:cs typeface="Arial" pitchFamily="34" charset="0"/>
              </a:rPr>
              <a:t>73%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Rechte verbindingslijn 16"/>
          <p:cNvCxnSpPr/>
          <p:nvPr/>
        </p:nvCxnSpPr>
        <p:spPr>
          <a:xfrm>
            <a:off x="2217930" y="3190165"/>
            <a:ext cx="2745305" cy="1665185"/>
          </a:xfrm>
          <a:prstGeom prst="line">
            <a:avLst/>
          </a:prstGeom>
          <a:ln w="127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/>
          <p:cNvCxnSpPr/>
          <p:nvPr/>
        </p:nvCxnSpPr>
        <p:spPr>
          <a:xfrm flipH="1">
            <a:off x="2217930" y="3190165"/>
            <a:ext cx="2745305" cy="1665185"/>
          </a:xfrm>
          <a:prstGeom prst="line">
            <a:avLst/>
          </a:prstGeom>
          <a:ln w="127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23"/>
          <p:cNvCxnSpPr/>
          <p:nvPr/>
        </p:nvCxnSpPr>
        <p:spPr>
          <a:xfrm>
            <a:off x="5607115" y="4599130"/>
            <a:ext cx="2745305" cy="1665185"/>
          </a:xfrm>
          <a:prstGeom prst="line">
            <a:avLst/>
          </a:prstGeom>
          <a:ln w="127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/>
          <p:cNvCxnSpPr/>
          <p:nvPr/>
        </p:nvCxnSpPr>
        <p:spPr>
          <a:xfrm flipH="1">
            <a:off x="5607115" y="4599130"/>
            <a:ext cx="2745305" cy="1665185"/>
          </a:xfrm>
          <a:prstGeom prst="line">
            <a:avLst/>
          </a:prstGeom>
          <a:ln w="127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Quantumcomputers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683" y="1538790"/>
            <a:ext cx="7110791" cy="4800600"/>
          </a:xfrm>
        </p:spPr>
        <p:txBody>
          <a:bodyPr/>
          <a:lstStyle/>
          <a:p>
            <a:pPr marL="0" indent="0">
              <a:buNone/>
            </a:pPr>
            <a:r>
              <a:rPr lang="nl-NL" sz="3200" dirty="0" smtClean="0"/>
              <a:t>Als de deeltjes </a:t>
            </a:r>
            <a:r>
              <a:rPr lang="nl-NL" sz="3200" dirty="0" smtClean="0">
                <a:solidFill>
                  <a:srgbClr val="C00000"/>
                </a:solidFill>
              </a:rPr>
              <a:t>samen</a:t>
            </a:r>
            <a:r>
              <a:rPr lang="nl-NL" sz="3200" dirty="0" smtClean="0"/>
              <a:t> ontstaan, kan de totale spin alleen nul zijn:</a:t>
            </a: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</p:txBody>
      </p:sp>
      <p:pic>
        <p:nvPicPr>
          <p:cNvPr id="9" name="Afbeelding 8" descr="spin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4233" y="3203975"/>
            <a:ext cx="997611" cy="1620180"/>
          </a:xfrm>
          <a:prstGeom prst="rect">
            <a:avLst/>
          </a:prstGeom>
        </p:spPr>
      </p:pic>
      <p:pic>
        <p:nvPicPr>
          <p:cNvPr id="10" name="Afbeelding 9" descr="spindow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17105" y="3293985"/>
            <a:ext cx="990110" cy="1607998"/>
          </a:xfrm>
          <a:prstGeom prst="rect">
            <a:avLst/>
          </a:prstGeom>
        </p:spPr>
      </p:pic>
      <p:pic>
        <p:nvPicPr>
          <p:cNvPr id="12" name="Afbeelding 11" descr="spin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4233" y="4644135"/>
            <a:ext cx="997611" cy="1620180"/>
          </a:xfrm>
          <a:prstGeom prst="rect">
            <a:avLst/>
          </a:prstGeom>
        </p:spPr>
      </p:pic>
      <p:pic>
        <p:nvPicPr>
          <p:cNvPr id="18" name="Afbeelding 17" descr="spindow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17105" y="4689140"/>
            <a:ext cx="990110" cy="1607998"/>
          </a:xfrm>
          <a:prstGeom prst="rect">
            <a:avLst/>
          </a:prstGeom>
        </p:spPr>
      </p:pic>
      <p:pic>
        <p:nvPicPr>
          <p:cNvPr id="19" name="Afbeelding 18" descr="spinupblu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96825" y="3203975"/>
            <a:ext cx="1013460" cy="1645920"/>
          </a:xfrm>
          <a:prstGeom prst="rect">
            <a:avLst/>
          </a:prstGeom>
        </p:spPr>
      </p:pic>
      <p:pic>
        <p:nvPicPr>
          <p:cNvPr id="20" name="Afbeelding 19" descr="spinupblu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3203975"/>
            <a:ext cx="1013460" cy="1645920"/>
          </a:xfrm>
          <a:prstGeom prst="rect">
            <a:avLst/>
          </a:prstGeom>
        </p:spPr>
      </p:pic>
      <p:pic>
        <p:nvPicPr>
          <p:cNvPr id="21" name="Afbeelding 20" descr="spindownblu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96825" y="4734145"/>
            <a:ext cx="1013460" cy="1645920"/>
          </a:xfrm>
          <a:prstGeom prst="rect">
            <a:avLst/>
          </a:prstGeom>
        </p:spPr>
      </p:pic>
      <p:pic>
        <p:nvPicPr>
          <p:cNvPr id="22" name="Afbeelding 21" descr="spindownblu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4689140"/>
            <a:ext cx="1013460" cy="1645920"/>
          </a:xfrm>
          <a:prstGeom prst="rect">
            <a:avLst/>
          </a:prstGeom>
        </p:spPr>
      </p:pic>
      <p:sp>
        <p:nvSpPr>
          <p:cNvPr id="27" name="Tekstvak 26"/>
          <p:cNvSpPr txBox="1"/>
          <p:nvPr/>
        </p:nvSpPr>
        <p:spPr>
          <a:xfrm>
            <a:off x="3986935" y="3744035"/>
            <a:ext cx="777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>
                <a:latin typeface="Arial" pitchFamily="34" charset="0"/>
                <a:cs typeface="Arial" pitchFamily="34" charset="0"/>
              </a:rPr>
              <a:t>0%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kstvak 27"/>
          <p:cNvSpPr txBox="1"/>
          <p:nvPr/>
        </p:nvSpPr>
        <p:spPr>
          <a:xfrm>
            <a:off x="3986935" y="5229200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>
                <a:latin typeface="Arial" pitchFamily="34" charset="0"/>
                <a:cs typeface="Arial" pitchFamily="34" charset="0"/>
              </a:rPr>
              <a:t>50%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kstvak 28"/>
          <p:cNvSpPr txBox="1"/>
          <p:nvPr/>
        </p:nvSpPr>
        <p:spPr>
          <a:xfrm>
            <a:off x="7474823" y="5229200"/>
            <a:ext cx="777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>
                <a:latin typeface="Arial" pitchFamily="34" charset="0"/>
                <a:cs typeface="Arial" pitchFamily="34" charset="0"/>
              </a:rPr>
              <a:t>0%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kstvak 29"/>
          <p:cNvSpPr txBox="1"/>
          <p:nvPr/>
        </p:nvSpPr>
        <p:spPr>
          <a:xfrm>
            <a:off x="7474823" y="3744035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>
                <a:latin typeface="Arial" pitchFamily="34" charset="0"/>
                <a:cs typeface="Arial" pitchFamily="34" charset="0"/>
              </a:rPr>
              <a:t>50%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Rechte verbindingslijn 16"/>
          <p:cNvCxnSpPr/>
          <p:nvPr/>
        </p:nvCxnSpPr>
        <p:spPr>
          <a:xfrm>
            <a:off x="2217930" y="3190165"/>
            <a:ext cx="2745305" cy="1665185"/>
          </a:xfrm>
          <a:prstGeom prst="line">
            <a:avLst/>
          </a:prstGeom>
          <a:ln w="127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/>
          <p:cNvCxnSpPr/>
          <p:nvPr/>
        </p:nvCxnSpPr>
        <p:spPr>
          <a:xfrm flipH="1">
            <a:off x="2217930" y="3190165"/>
            <a:ext cx="2745305" cy="1665185"/>
          </a:xfrm>
          <a:prstGeom prst="line">
            <a:avLst/>
          </a:prstGeom>
          <a:ln w="127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23"/>
          <p:cNvCxnSpPr/>
          <p:nvPr/>
        </p:nvCxnSpPr>
        <p:spPr>
          <a:xfrm>
            <a:off x="5607115" y="4599130"/>
            <a:ext cx="2745305" cy="1665185"/>
          </a:xfrm>
          <a:prstGeom prst="line">
            <a:avLst/>
          </a:prstGeom>
          <a:ln w="127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/>
          <p:cNvCxnSpPr/>
          <p:nvPr/>
        </p:nvCxnSpPr>
        <p:spPr>
          <a:xfrm flipH="1">
            <a:off x="5607115" y="4599130"/>
            <a:ext cx="2745305" cy="1665185"/>
          </a:xfrm>
          <a:prstGeom prst="line">
            <a:avLst/>
          </a:prstGeom>
          <a:ln w="127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Quantumcomputers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683" y="1538790"/>
            <a:ext cx="7110791" cy="48006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De </a:t>
            </a:r>
            <a:r>
              <a:rPr lang="en-US" sz="3200" dirty="0" err="1" smtClean="0"/>
              <a:t>toestand</a:t>
            </a:r>
            <a:r>
              <a:rPr lang="en-US" sz="3200" dirty="0" smtClean="0"/>
              <a:t> van </a:t>
            </a:r>
            <a:r>
              <a:rPr lang="en-US" sz="3200" dirty="0" err="1" smtClean="0"/>
              <a:t>één</a:t>
            </a:r>
            <a:r>
              <a:rPr lang="en-US" sz="3200" dirty="0" smtClean="0"/>
              <a:t> </a:t>
            </a:r>
            <a:r>
              <a:rPr lang="en-US" sz="3200" dirty="0" err="1" smtClean="0"/>
              <a:t>deeltje</a:t>
            </a:r>
            <a:r>
              <a:rPr lang="en-US" sz="3200" dirty="0" smtClean="0"/>
              <a:t> is </a:t>
            </a:r>
            <a:r>
              <a:rPr lang="en-US" sz="3200" dirty="0" err="1" smtClean="0"/>
              <a:t>dus</a:t>
            </a: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onbepaald</a:t>
            </a:r>
            <a:r>
              <a:rPr lang="en-US" sz="3200" dirty="0" smtClean="0"/>
              <a:t>; we </a:t>
            </a:r>
            <a:r>
              <a:rPr lang="en-US" sz="3200" dirty="0" err="1" smtClean="0"/>
              <a:t>kunnen</a:t>
            </a:r>
            <a:r>
              <a:rPr lang="en-US" sz="3200" dirty="0" smtClean="0"/>
              <a:t> </a:t>
            </a:r>
            <a:r>
              <a:rPr lang="en-US" sz="3200" dirty="0" err="1" smtClean="0"/>
              <a:t>elke</a:t>
            </a:r>
            <a:r>
              <a:rPr lang="en-US" sz="3200" dirty="0" smtClean="0"/>
              <a:t> </a:t>
            </a:r>
            <a:r>
              <a:rPr lang="en-US" sz="3200" dirty="0" err="1" smtClean="0"/>
              <a:t>uitkomst</a:t>
            </a:r>
            <a:r>
              <a:rPr lang="en-US" sz="3200" dirty="0" smtClean="0"/>
              <a:t> </a:t>
            </a:r>
            <a:r>
              <a:rPr lang="en-US" sz="3200" dirty="0" err="1" smtClean="0"/>
              <a:t>vinden</a:t>
            </a:r>
            <a:r>
              <a:rPr lang="en-US" sz="3200" dirty="0" smtClean="0"/>
              <a:t>.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3200" dirty="0" err="1" smtClean="0"/>
              <a:t>Maar</a:t>
            </a:r>
            <a:r>
              <a:rPr lang="en-US" sz="3200" dirty="0" smtClean="0"/>
              <a:t> </a:t>
            </a:r>
            <a:r>
              <a:rPr lang="en-US" sz="3200" dirty="0" err="1" smtClean="0"/>
              <a:t>zodra</a:t>
            </a:r>
            <a:r>
              <a:rPr lang="en-US" sz="3200" dirty="0" smtClean="0"/>
              <a:t> we </a:t>
            </a:r>
            <a:r>
              <a:rPr lang="en-US" sz="3200" dirty="0" err="1" smtClean="0"/>
              <a:t>dat</a:t>
            </a:r>
            <a:r>
              <a:rPr lang="en-US" sz="3200" dirty="0" smtClean="0"/>
              <a:t> </a:t>
            </a:r>
            <a:r>
              <a:rPr lang="en-US" sz="3200" dirty="0" err="1" smtClean="0"/>
              <a:t>gedaan</a:t>
            </a:r>
            <a:r>
              <a:rPr lang="en-US" sz="3200" dirty="0" smtClean="0"/>
              <a:t> </a:t>
            </a:r>
            <a:r>
              <a:rPr lang="en-US" sz="3200" dirty="0" err="1" smtClean="0"/>
              <a:t>hebben</a:t>
            </a:r>
            <a:r>
              <a:rPr lang="en-US" sz="3200" dirty="0" smtClean="0"/>
              <a:t> is de </a:t>
            </a:r>
            <a:r>
              <a:rPr lang="en-US" sz="3200" dirty="0" err="1" smtClean="0"/>
              <a:t>toestand</a:t>
            </a:r>
            <a:r>
              <a:rPr lang="en-US" sz="3200" dirty="0" smtClean="0"/>
              <a:t> van het </a:t>
            </a:r>
            <a:r>
              <a:rPr lang="en-US" sz="3200" dirty="0" err="1" smtClean="0"/>
              <a:t>andere</a:t>
            </a:r>
            <a:r>
              <a:rPr lang="en-US" sz="3200" dirty="0" smtClean="0"/>
              <a:t> </a:t>
            </a:r>
            <a:r>
              <a:rPr lang="en-US" sz="3200" dirty="0" err="1" smtClean="0"/>
              <a:t>deeltje</a:t>
            </a:r>
            <a:r>
              <a:rPr lang="en-US" sz="3200" dirty="0" smtClean="0"/>
              <a:t> </a:t>
            </a:r>
            <a:r>
              <a:rPr lang="en-US" sz="3200" dirty="0" err="1" smtClean="0"/>
              <a:t>volledig</a:t>
            </a:r>
            <a:r>
              <a:rPr lang="en-US" sz="3200" dirty="0" smtClean="0"/>
              <a:t> </a:t>
            </a:r>
            <a:r>
              <a:rPr lang="en-US" sz="3200" dirty="0" err="1" smtClean="0"/>
              <a:t>bepaald</a:t>
            </a:r>
            <a:r>
              <a:rPr lang="en-US" sz="3200" dirty="0" smtClean="0"/>
              <a:t>!</a:t>
            </a:r>
          </a:p>
          <a:p>
            <a:pPr marL="0" indent="0">
              <a:buNone/>
            </a:pPr>
            <a:endParaRPr lang="en-US" sz="2000" b="1" dirty="0" smtClean="0"/>
          </a:p>
          <a:p>
            <a:pPr marL="0" indent="0" algn="r">
              <a:buNone/>
            </a:pPr>
            <a:r>
              <a:rPr lang="en-US" sz="3200" b="1" dirty="0" smtClean="0"/>
              <a:t>“</a:t>
            </a:r>
            <a:r>
              <a:rPr lang="en-US" sz="3200" b="1" dirty="0" err="1" smtClean="0"/>
              <a:t>Verstrengeling</a:t>
            </a:r>
            <a:r>
              <a:rPr lang="en-US" sz="3200" b="1" dirty="0" smtClean="0"/>
              <a:t>”</a:t>
            </a:r>
          </a:p>
          <a:p>
            <a:pPr marL="0" indent="0">
              <a:buNone/>
            </a:pPr>
            <a:endParaRPr lang="en-US" sz="3200" dirty="0" smtClean="0"/>
          </a:p>
        </p:txBody>
      </p:sp>
      <p:pic>
        <p:nvPicPr>
          <p:cNvPr id="26" name="Afbeelding 25" descr="verstrengeld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1760" y="5184195"/>
            <a:ext cx="2730514" cy="1673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54052" y="4959170"/>
            <a:ext cx="7677345" cy="1295400"/>
          </a:xfrm>
        </p:spPr>
        <p:txBody>
          <a:bodyPr/>
          <a:lstStyle/>
          <a:p>
            <a:r>
              <a:rPr lang="en-US" sz="4000" b="1" dirty="0" smtClean="0"/>
              <a:t>3. </a:t>
            </a:r>
            <a:r>
              <a:rPr lang="en-US" sz="4000" b="1" dirty="0" err="1" smtClean="0"/>
              <a:t>Zelf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aan</a:t>
            </a:r>
            <a:r>
              <a:rPr lang="en-US" sz="4000" b="1" dirty="0" smtClean="0"/>
              <a:t> de slag met </a:t>
            </a:r>
            <a:r>
              <a:rPr lang="en-US" sz="4000" b="1" dirty="0" err="1" smtClean="0"/>
              <a:t>een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voorbeeldopgave</a:t>
            </a:r>
            <a:endParaRPr lang="en-US" sz="3600" b="1" dirty="0"/>
          </a:p>
        </p:txBody>
      </p:sp>
      <p:pic>
        <p:nvPicPr>
          <p:cNvPr id="5" name="Afbeelding 4" descr="gravityless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6725" y="1988840"/>
            <a:ext cx="45720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Voorbeeldopgave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683" y="1538790"/>
            <a:ext cx="7110791" cy="4800600"/>
          </a:xfrm>
        </p:spPr>
        <p:txBody>
          <a:bodyPr/>
          <a:lstStyle/>
          <a:p>
            <a:pPr marL="457200" indent="-457200"/>
            <a:r>
              <a:rPr lang="en-US" sz="3200" dirty="0" err="1" smtClean="0"/>
              <a:t>Opgaven</a:t>
            </a:r>
            <a:r>
              <a:rPr lang="en-US" sz="3200" dirty="0" smtClean="0"/>
              <a:t> 4 t/m 7 </a:t>
            </a:r>
            <a:r>
              <a:rPr lang="en-US" sz="3200" dirty="0" err="1" smtClean="0"/>
              <a:t>uit</a:t>
            </a:r>
            <a:r>
              <a:rPr lang="en-US" sz="3200" dirty="0" smtClean="0"/>
              <a:t> de module “</a:t>
            </a:r>
            <a:r>
              <a:rPr lang="en-US" sz="3200" dirty="0" err="1" smtClean="0"/>
              <a:t>rekenen</a:t>
            </a:r>
            <a:r>
              <a:rPr lang="en-US" sz="3200" dirty="0" smtClean="0"/>
              <a:t> met </a:t>
            </a:r>
            <a:r>
              <a:rPr lang="en-US" sz="3200" dirty="0" err="1" smtClean="0"/>
              <a:t>elektronen</a:t>
            </a:r>
            <a:r>
              <a:rPr lang="en-US" sz="3200" dirty="0" smtClean="0"/>
              <a:t>”</a:t>
            </a:r>
          </a:p>
          <a:p>
            <a:pPr marL="457200" indent="-457200"/>
            <a:r>
              <a:rPr lang="en-US" sz="3200" dirty="0" smtClean="0"/>
              <a:t>Begin </a:t>
            </a:r>
            <a:r>
              <a:rPr lang="en-US" sz="3200" dirty="0" err="1" smtClean="0"/>
              <a:t>bij</a:t>
            </a:r>
            <a:r>
              <a:rPr lang="en-US" sz="3200" dirty="0" smtClean="0"/>
              <a:t> het begin; </a:t>
            </a:r>
            <a:r>
              <a:rPr lang="en-US" sz="3200" dirty="0" err="1" smtClean="0"/>
              <a:t>hoeft</a:t>
            </a:r>
            <a:r>
              <a:rPr lang="en-US" sz="3200" dirty="0" smtClean="0"/>
              <a:t> </a:t>
            </a:r>
            <a:r>
              <a:rPr lang="en-US" sz="3200" dirty="0" err="1" smtClean="0"/>
              <a:t>niet</a:t>
            </a:r>
            <a:r>
              <a:rPr lang="en-US" sz="3200" dirty="0" smtClean="0"/>
              <a:t> </a:t>
            </a:r>
            <a:r>
              <a:rPr lang="en-US" sz="3200" dirty="0" err="1" smtClean="0"/>
              <a:t>af</a:t>
            </a:r>
            <a:r>
              <a:rPr lang="en-US" sz="3200" dirty="0" smtClean="0"/>
              <a:t>!</a:t>
            </a:r>
          </a:p>
        </p:txBody>
      </p:sp>
      <p:pic>
        <p:nvPicPr>
          <p:cNvPr id="5" name="Afbeelding 4" descr="afb_jquant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4265" y="3609020"/>
            <a:ext cx="3876920" cy="29984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54052" y="4959170"/>
            <a:ext cx="7677345" cy="1295400"/>
          </a:xfrm>
        </p:spPr>
        <p:txBody>
          <a:bodyPr/>
          <a:lstStyle/>
          <a:p>
            <a:r>
              <a:rPr lang="en-US" sz="4000" b="1" dirty="0" smtClean="0"/>
              <a:t>4. </a:t>
            </a:r>
            <a:r>
              <a:rPr lang="en-US" sz="4000" b="1" dirty="0" err="1" smtClean="0"/>
              <a:t>Discussie</a:t>
            </a:r>
            <a:endParaRPr lang="en-US" sz="3600" b="1" dirty="0"/>
          </a:p>
        </p:txBody>
      </p:sp>
      <p:pic>
        <p:nvPicPr>
          <p:cNvPr id="5" name="Afbeelding 4" descr="gravityless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6725" y="1988840"/>
            <a:ext cx="45720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Discussie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583794"/>
            <a:ext cx="7049870" cy="5045605"/>
          </a:xfrm>
        </p:spPr>
        <p:txBody>
          <a:bodyPr/>
          <a:lstStyle/>
          <a:p>
            <a:pPr marL="457200" indent="-457200"/>
            <a:r>
              <a:rPr lang="en-US" sz="2800" dirty="0" smtClean="0"/>
              <a:t>Quantummechanica en </a:t>
            </a:r>
            <a:r>
              <a:rPr lang="en-US" sz="2800" dirty="0" err="1" smtClean="0"/>
              <a:t>relativiteit</a:t>
            </a:r>
            <a:r>
              <a:rPr lang="en-US" sz="2800" dirty="0" smtClean="0"/>
              <a:t> in het curriculum</a:t>
            </a:r>
          </a:p>
          <a:p>
            <a:pPr marL="457200" indent="-457200"/>
            <a:r>
              <a:rPr lang="en-US" sz="2800" dirty="0" err="1" smtClean="0"/>
              <a:t>Lesmateriaal</a:t>
            </a:r>
            <a:r>
              <a:rPr lang="en-US" sz="2800" dirty="0" smtClean="0"/>
              <a:t> quantummechanica en </a:t>
            </a:r>
            <a:r>
              <a:rPr lang="en-US" sz="2800" dirty="0" err="1" smtClean="0"/>
              <a:t>relativiteit</a:t>
            </a:r>
            <a:endParaRPr lang="en-US" sz="2800" dirty="0" smtClean="0"/>
          </a:p>
        </p:txBody>
      </p:sp>
      <p:pic>
        <p:nvPicPr>
          <p:cNvPr id="4" name="Afbeelding 3" descr="discuss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6009" y="3924055"/>
            <a:ext cx="4733432" cy="29339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Nieuwe</a:t>
            </a:r>
            <a:r>
              <a:rPr lang="en-US" b="1" dirty="0" smtClean="0"/>
              <a:t> </a:t>
            </a:r>
            <a:r>
              <a:rPr lang="en-US" b="1" dirty="0" err="1" smtClean="0"/>
              <a:t>Natuurkunde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583794"/>
            <a:ext cx="7049870" cy="5045605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err="1" smtClean="0"/>
              <a:t>Deze</a:t>
            </a:r>
            <a:r>
              <a:rPr lang="en-US" sz="2800" dirty="0" smtClean="0"/>
              <a:t> workshop: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2800" i="1" dirty="0" smtClean="0"/>
              <a:t>Hoe </a:t>
            </a:r>
            <a:r>
              <a:rPr lang="en-US" sz="2800" i="1" dirty="0" err="1" smtClean="0"/>
              <a:t>ga</a:t>
            </a:r>
            <a:r>
              <a:rPr lang="en-US" sz="2800" i="1" dirty="0" smtClean="0"/>
              <a:t> je </a:t>
            </a:r>
            <a:r>
              <a:rPr lang="en-US" sz="2800" i="1" dirty="0" err="1" smtClean="0"/>
              <a:t>als</a:t>
            </a:r>
            <a:r>
              <a:rPr lang="en-US" sz="2800" i="1" dirty="0" smtClean="0"/>
              <a:t> docent </a:t>
            </a:r>
            <a:r>
              <a:rPr lang="en-US" sz="2800" i="1" dirty="0" err="1" smtClean="0"/>
              <a:t>om</a:t>
            </a:r>
            <a:r>
              <a:rPr lang="en-US" sz="2800" i="1" dirty="0" smtClean="0"/>
              <a:t> met de </a:t>
            </a:r>
            <a:r>
              <a:rPr lang="en-US" sz="2800" i="1" dirty="0" err="1" smtClean="0"/>
              <a:t>weerstand</a:t>
            </a:r>
            <a:r>
              <a:rPr lang="en-US" sz="2800" i="1" dirty="0" smtClean="0"/>
              <a:t> die </a:t>
            </a:r>
            <a:r>
              <a:rPr lang="en-US" sz="2800" i="1" dirty="0" err="1" smtClean="0"/>
              <a:t>hierdoor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ontstaat</a:t>
            </a:r>
            <a:r>
              <a:rPr lang="en-US" sz="2800" i="1" dirty="0" smtClean="0"/>
              <a:t>?</a:t>
            </a:r>
          </a:p>
        </p:txBody>
      </p:sp>
      <p:pic>
        <p:nvPicPr>
          <p:cNvPr id="6" name="Afbeelding 5" descr="pull-donkey-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688" y="2393885"/>
            <a:ext cx="4728073" cy="2610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Nieuwe</a:t>
            </a:r>
            <a:r>
              <a:rPr lang="en-US" b="1" dirty="0" smtClean="0"/>
              <a:t> </a:t>
            </a:r>
            <a:r>
              <a:rPr lang="en-US" b="1" dirty="0" err="1" smtClean="0"/>
              <a:t>Natuurkunde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583794"/>
            <a:ext cx="7049870" cy="5045605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err="1" smtClean="0"/>
              <a:t>Nieuw</a:t>
            </a:r>
            <a:r>
              <a:rPr lang="en-US" sz="2800" dirty="0" smtClean="0"/>
              <a:t> </a:t>
            </a:r>
            <a:r>
              <a:rPr lang="en-US" sz="2800" dirty="0" err="1" smtClean="0"/>
              <a:t>lesmateriaal</a:t>
            </a:r>
            <a:r>
              <a:rPr lang="en-US" sz="2800" dirty="0" smtClean="0"/>
              <a:t>: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457200" indent="-457200"/>
            <a:r>
              <a:rPr lang="en-US" sz="2800" dirty="0" smtClean="0"/>
              <a:t>3 modules </a:t>
            </a:r>
            <a:r>
              <a:rPr lang="en-US" sz="2800" dirty="0" err="1" smtClean="0"/>
              <a:t>relativiteit</a:t>
            </a:r>
            <a:r>
              <a:rPr lang="en-US" sz="2800" dirty="0" smtClean="0"/>
              <a:t> (</a:t>
            </a:r>
            <a:r>
              <a:rPr lang="en-US" sz="2800" dirty="0" err="1" smtClean="0"/>
              <a:t>examenstof</a:t>
            </a:r>
            <a:r>
              <a:rPr lang="en-US" sz="2800" dirty="0" smtClean="0"/>
              <a:t>)</a:t>
            </a:r>
          </a:p>
          <a:p>
            <a:pPr marL="457200" indent="-457200"/>
            <a:r>
              <a:rPr lang="en-US" sz="2800" dirty="0" smtClean="0"/>
              <a:t>4 modules quantum (</a:t>
            </a:r>
            <a:r>
              <a:rPr lang="en-US" sz="2800" dirty="0" err="1" smtClean="0"/>
              <a:t>examentraining</a:t>
            </a:r>
            <a:r>
              <a:rPr lang="en-US" sz="2800" dirty="0" smtClean="0"/>
              <a:t>)</a:t>
            </a:r>
          </a:p>
        </p:txBody>
      </p:sp>
      <p:pic>
        <p:nvPicPr>
          <p:cNvPr id="7" name="Afbeelding 6" descr="praktijk_sma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15034" y="3744035"/>
            <a:ext cx="2676191" cy="971429"/>
          </a:xfrm>
          <a:prstGeom prst="rect">
            <a:avLst/>
          </a:prstGeom>
        </p:spPr>
      </p:pic>
      <p:pic>
        <p:nvPicPr>
          <p:cNvPr id="10" name="Afbeelding 9" descr="qu_logo_blu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13533" y="2586449"/>
            <a:ext cx="2679192" cy="842551"/>
          </a:xfrm>
          <a:prstGeom prst="rect">
            <a:avLst/>
          </a:prstGeom>
        </p:spPr>
      </p:pic>
      <p:pic>
        <p:nvPicPr>
          <p:cNvPr id="11" name="Afbeelding 10" descr="Erik_Verlind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7186" y="2573905"/>
            <a:ext cx="1440160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Het </a:t>
            </a:r>
            <a:r>
              <a:rPr lang="en-US" b="1" dirty="0" err="1" smtClean="0"/>
              <a:t>programma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endParaRPr lang="en-US" sz="700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3200" dirty="0" smtClean="0"/>
              <a:t>Hoe “</a:t>
            </a:r>
            <a:r>
              <a:rPr lang="en-US" sz="3200" dirty="0" err="1" smtClean="0"/>
              <a:t>verkoop</a:t>
            </a:r>
            <a:r>
              <a:rPr lang="en-US" sz="3200" dirty="0" smtClean="0"/>
              <a:t>” je </a:t>
            </a:r>
            <a:r>
              <a:rPr lang="en-US" sz="3200" dirty="0" err="1" smtClean="0"/>
              <a:t>tegen</a:t>
            </a:r>
            <a:r>
              <a:rPr lang="en-US" sz="3200" dirty="0" smtClean="0"/>
              <a:t>-</a:t>
            </a:r>
            <a:br>
              <a:rPr lang="en-US" sz="3200" dirty="0" smtClean="0"/>
            </a:br>
            <a:r>
              <a:rPr lang="en-US" sz="3200" dirty="0" err="1" smtClean="0"/>
              <a:t>intuïtieve</a:t>
            </a:r>
            <a:r>
              <a:rPr lang="en-US" sz="3200" dirty="0" smtClean="0"/>
              <a:t> </a:t>
            </a:r>
            <a:r>
              <a:rPr lang="en-US" sz="3200" dirty="0" err="1" smtClean="0"/>
              <a:t>fysica</a:t>
            </a:r>
            <a:r>
              <a:rPr lang="en-US" sz="3200" dirty="0" smtClean="0"/>
              <a:t>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dirty="0" err="1" smtClean="0"/>
              <a:t>Een</a:t>
            </a:r>
            <a:r>
              <a:rPr lang="en-US" sz="3200" dirty="0" smtClean="0"/>
              <a:t> </a:t>
            </a:r>
            <a:r>
              <a:rPr lang="en-US" sz="3200" dirty="0" err="1" smtClean="0"/>
              <a:t>voorbeeld</a:t>
            </a:r>
            <a:r>
              <a:rPr lang="en-US" sz="3200" dirty="0" smtClean="0"/>
              <a:t>: </a:t>
            </a:r>
            <a:br>
              <a:rPr lang="en-US" sz="3200" dirty="0" smtClean="0"/>
            </a:br>
            <a:r>
              <a:rPr lang="en-US" sz="3200" dirty="0" smtClean="0"/>
              <a:t>quantummechanica en </a:t>
            </a:r>
            <a:r>
              <a:rPr lang="en-US" sz="3200" dirty="0" err="1" smtClean="0"/>
              <a:t>quantumcomputers</a:t>
            </a:r>
            <a:endParaRPr lang="en-US" sz="3200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3200" dirty="0" err="1" smtClean="0"/>
              <a:t>Zelf</a:t>
            </a:r>
            <a:r>
              <a:rPr lang="en-US" sz="3200" dirty="0" smtClean="0"/>
              <a:t> </a:t>
            </a:r>
            <a:r>
              <a:rPr lang="en-US" sz="3200" dirty="0" err="1" smtClean="0"/>
              <a:t>aan</a:t>
            </a:r>
            <a:r>
              <a:rPr lang="en-US" sz="3200" dirty="0" smtClean="0"/>
              <a:t> de slag met </a:t>
            </a:r>
            <a:r>
              <a:rPr lang="en-US" sz="3200" dirty="0" err="1" smtClean="0"/>
              <a:t>een</a:t>
            </a:r>
            <a:r>
              <a:rPr lang="en-US" sz="3200" dirty="0" smtClean="0"/>
              <a:t> </a:t>
            </a:r>
            <a:r>
              <a:rPr lang="en-US" sz="3200" dirty="0" err="1" smtClean="0"/>
              <a:t>voorbeeldopgave</a:t>
            </a:r>
            <a:endParaRPr lang="en-US" sz="3200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3200" dirty="0" err="1" smtClean="0"/>
              <a:t>Discussie</a:t>
            </a:r>
            <a:endParaRPr lang="en-US" sz="3200" dirty="0" smtClean="0"/>
          </a:p>
        </p:txBody>
      </p:sp>
      <p:pic>
        <p:nvPicPr>
          <p:cNvPr id="4" name="Afbeelding 3" descr="schedu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62310" y="2123855"/>
            <a:ext cx="1781690" cy="17757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54052" y="4959170"/>
            <a:ext cx="7677345" cy="1295400"/>
          </a:xfrm>
        </p:spPr>
        <p:txBody>
          <a:bodyPr/>
          <a:lstStyle/>
          <a:p>
            <a:r>
              <a:rPr lang="en-US" sz="4000" b="1" dirty="0" smtClean="0"/>
              <a:t>1. Hoe “</a:t>
            </a:r>
            <a:r>
              <a:rPr lang="en-US" sz="4000" b="1" dirty="0" err="1" smtClean="0"/>
              <a:t>verkoop</a:t>
            </a:r>
            <a:r>
              <a:rPr lang="en-US" sz="4000" b="1" dirty="0" smtClean="0"/>
              <a:t>” je tegenintuïtieve </a:t>
            </a:r>
            <a:r>
              <a:rPr lang="en-US" sz="4000" b="1" dirty="0" err="1" smtClean="0"/>
              <a:t>fysica</a:t>
            </a:r>
            <a:r>
              <a:rPr lang="en-US" sz="4000" b="1" dirty="0" smtClean="0"/>
              <a:t>?</a:t>
            </a:r>
            <a:endParaRPr lang="en-US" sz="3600" b="1" dirty="0"/>
          </a:p>
        </p:txBody>
      </p:sp>
      <p:pic>
        <p:nvPicPr>
          <p:cNvPr id="5" name="Afbeelding 4" descr="gravityless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6725" y="1988840"/>
            <a:ext cx="45720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Tegenintuïtieve </a:t>
            </a:r>
            <a:r>
              <a:rPr lang="en-US" b="1" dirty="0" err="1" smtClean="0"/>
              <a:t>fysica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583794"/>
            <a:ext cx="7049870" cy="5045605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Quantummechanica: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457200" indent="-457200"/>
            <a:r>
              <a:rPr lang="en-US" sz="2800" dirty="0" err="1" smtClean="0"/>
              <a:t>Deeltjes</a:t>
            </a:r>
            <a:r>
              <a:rPr lang="en-US" sz="2800" dirty="0" smtClean="0"/>
              <a:t> </a:t>
            </a:r>
            <a:r>
              <a:rPr lang="en-US" sz="2800" dirty="0" err="1" smtClean="0"/>
              <a:t>zijn</a:t>
            </a:r>
            <a:r>
              <a:rPr lang="en-US" sz="2800" dirty="0" smtClean="0"/>
              <a:t> </a:t>
            </a:r>
            <a:r>
              <a:rPr lang="en-US" sz="2800" dirty="0" err="1" smtClean="0"/>
              <a:t>golven</a:t>
            </a:r>
            <a:r>
              <a:rPr lang="en-US" sz="2800" dirty="0" smtClean="0"/>
              <a:t>, en </a:t>
            </a:r>
            <a:r>
              <a:rPr lang="en-US" sz="2800" dirty="0" err="1" smtClean="0"/>
              <a:t>omgekeerd</a:t>
            </a:r>
            <a:endParaRPr lang="en-US" sz="2800" dirty="0" smtClean="0"/>
          </a:p>
          <a:p>
            <a:pPr marL="457200" indent="-457200"/>
            <a:r>
              <a:rPr lang="en-US" sz="2800" dirty="0" err="1" smtClean="0"/>
              <a:t>Een</a:t>
            </a:r>
            <a:r>
              <a:rPr lang="en-US" sz="2800" dirty="0" smtClean="0"/>
              <a:t> </a:t>
            </a:r>
            <a:r>
              <a:rPr lang="en-US" sz="2800" dirty="0" err="1" smtClean="0"/>
              <a:t>deeltje</a:t>
            </a:r>
            <a:r>
              <a:rPr lang="en-US" sz="2800" dirty="0" smtClean="0"/>
              <a:t> </a:t>
            </a:r>
            <a:r>
              <a:rPr lang="en-US" sz="2800" dirty="0" err="1" smtClean="0"/>
              <a:t>heeft</a:t>
            </a:r>
            <a:r>
              <a:rPr lang="en-US" sz="2800" dirty="0" smtClean="0"/>
              <a:t> </a:t>
            </a:r>
            <a:r>
              <a:rPr lang="en-US" sz="2800" dirty="0" err="1" smtClean="0"/>
              <a:t>geen</a:t>
            </a:r>
            <a:r>
              <a:rPr lang="en-US" sz="2800" dirty="0" smtClean="0"/>
              <a:t> vast </a:t>
            </a:r>
            <a:r>
              <a:rPr lang="en-US" sz="2800" dirty="0" err="1" smtClean="0"/>
              <a:t>bepaalde</a:t>
            </a:r>
            <a:r>
              <a:rPr lang="en-US" sz="2800" dirty="0" smtClean="0"/>
              <a:t> </a:t>
            </a:r>
            <a:r>
              <a:rPr lang="en-US" sz="2800" dirty="0" err="1" smtClean="0"/>
              <a:t>plaats</a:t>
            </a:r>
            <a:r>
              <a:rPr lang="en-US" sz="2800" dirty="0" smtClean="0"/>
              <a:t>, </a:t>
            </a:r>
            <a:r>
              <a:rPr lang="en-US" sz="2800" dirty="0" err="1" smtClean="0"/>
              <a:t>maar</a:t>
            </a:r>
            <a:r>
              <a:rPr lang="en-US" sz="2800" dirty="0" smtClean="0"/>
              <a:t> </a:t>
            </a:r>
            <a:r>
              <a:rPr lang="en-US" sz="2800" dirty="0" err="1" smtClean="0"/>
              <a:t>een</a:t>
            </a:r>
            <a:r>
              <a:rPr lang="en-US" sz="2800" dirty="0" smtClean="0"/>
              <a:t> </a:t>
            </a:r>
            <a:r>
              <a:rPr lang="en-US" sz="2800" dirty="0" err="1" smtClean="0"/>
              <a:t>kansverdeling</a:t>
            </a:r>
            <a:endParaRPr lang="en-US" sz="2800" dirty="0" smtClean="0"/>
          </a:p>
          <a:p>
            <a:pPr marL="457200" indent="-457200"/>
            <a:r>
              <a:rPr lang="en-US" sz="2800" dirty="0" err="1" smtClean="0"/>
              <a:t>Onzekerheidsprincipe</a:t>
            </a:r>
            <a:endParaRPr lang="en-US" sz="2800" dirty="0" smtClean="0"/>
          </a:p>
          <a:p>
            <a:pPr marL="457200" indent="-457200"/>
            <a:r>
              <a:rPr lang="en-US" sz="2800" dirty="0" err="1" smtClean="0"/>
              <a:t>Schrödingers</a:t>
            </a:r>
            <a:r>
              <a:rPr lang="en-US" sz="2800" dirty="0" smtClean="0"/>
              <a:t> </a:t>
            </a:r>
            <a:r>
              <a:rPr lang="en-US" sz="2800" dirty="0" err="1" smtClean="0"/>
              <a:t>kat</a:t>
            </a:r>
            <a:endParaRPr lang="en-US" sz="2800" dirty="0" smtClean="0"/>
          </a:p>
        </p:txBody>
      </p:sp>
      <p:pic>
        <p:nvPicPr>
          <p:cNvPr id="8" name="Afbeelding 7" descr="quantum.jpeg"/>
          <p:cNvPicPr>
            <a:picLocks noChangeAspect="1"/>
          </p:cNvPicPr>
          <p:nvPr/>
        </p:nvPicPr>
        <p:blipFill>
          <a:blip r:embed="rId3" cstate="print"/>
          <a:srcRect l="2400" r="2400"/>
          <a:stretch>
            <a:fillRect/>
          </a:stretch>
        </p:blipFill>
        <p:spPr>
          <a:xfrm>
            <a:off x="4363178" y="2393885"/>
            <a:ext cx="1859093" cy="14646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Tegenintuïtieve </a:t>
            </a:r>
            <a:r>
              <a:rPr lang="en-US" b="1" dirty="0" err="1" smtClean="0"/>
              <a:t>fysica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583794"/>
            <a:ext cx="7049870" cy="5045605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err="1" smtClean="0"/>
              <a:t>Relativiteitstheorie</a:t>
            </a:r>
            <a:r>
              <a:rPr lang="en-US" sz="2800" b="1" dirty="0" smtClean="0"/>
              <a:t>: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457200" indent="-457200"/>
            <a:r>
              <a:rPr lang="en-US" sz="2800" dirty="0" err="1" smtClean="0"/>
              <a:t>Ruimte</a:t>
            </a:r>
            <a:r>
              <a:rPr lang="en-US" sz="2800" dirty="0" smtClean="0"/>
              <a:t> en </a:t>
            </a:r>
            <a:r>
              <a:rPr lang="en-US" sz="2800" dirty="0" err="1" smtClean="0"/>
              <a:t>tijd</a:t>
            </a:r>
            <a:r>
              <a:rPr lang="en-US" sz="2800" dirty="0" smtClean="0"/>
              <a:t> </a:t>
            </a:r>
            <a:r>
              <a:rPr lang="en-US" sz="2800" dirty="0" err="1" smtClean="0"/>
              <a:t>zijn</a:t>
            </a:r>
            <a:r>
              <a:rPr lang="en-US" sz="2800" dirty="0" smtClean="0"/>
              <a:t> </a:t>
            </a:r>
            <a:r>
              <a:rPr lang="en-US" sz="2800" dirty="0" err="1" smtClean="0"/>
              <a:t>één</a:t>
            </a:r>
            <a:r>
              <a:rPr lang="en-US" sz="2800" dirty="0" smtClean="0"/>
              <a:t> </a:t>
            </a:r>
            <a:r>
              <a:rPr lang="en-US" sz="2800" dirty="0" err="1" smtClean="0"/>
              <a:t>geheel</a:t>
            </a:r>
            <a:endParaRPr lang="en-US" sz="2800" dirty="0" smtClean="0"/>
          </a:p>
          <a:p>
            <a:pPr marL="457200" indent="-457200"/>
            <a:r>
              <a:rPr lang="en-US" sz="2800" dirty="0" err="1" smtClean="0"/>
              <a:t>Gelijktijdigheid</a:t>
            </a:r>
            <a:r>
              <a:rPr lang="en-US" sz="2800" dirty="0" smtClean="0"/>
              <a:t> </a:t>
            </a:r>
            <a:r>
              <a:rPr lang="en-US" sz="2800" dirty="0" err="1" smtClean="0"/>
              <a:t>bestaat</a:t>
            </a:r>
            <a:r>
              <a:rPr lang="en-US" sz="2800" dirty="0" smtClean="0"/>
              <a:t> </a:t>
            </a:r>
            <a:r>
              <a:rPr lang="en-US" sz="2800" dirty="0" err="1" smtClean="0"/>
              <a:t>niet</a:t>
            </a:r>
            <a:endParaRPr lang="en-US" sz="2800" dirty="0" smtClean="0"/>
          </a:p>
          <a:p>
            <a:pPr marL="457200" indent="-457200"/>
            <a:r>
              <a:rPr lang="en-US" sz="2800" dirty="0" err="1" smtClean="0"/>
              <a:t>Tijdsdilatatie</a:t>
            </a:r>
            <a:r>
              <a:rPr lang="en-US" sz="2800" dirty="0" smtClean="0"/>
              <a:t> en </a:t>
            </a:r>
            <a:r>
              <a:rPr lang="en-US" sz="2800" dirty="0" err="1" smtClean="0"/>
              <a:t>lengtecontractie</a:t>
            </a:r>
            <a:endParaRPr lang="en-US" sz="2800" dirty="0" smtClean="0"/>
          </a:p>
          <a:p>
            <a:pPr marL="457200" indent="-457200"/>
            <a:r>
              <a:rPr lang="en-US" sz="2800" dirty="0" err="1" smtClean="0"/>
              <a:t>Tweelingparadox</a:t>
            </a:r>
            <a:endParaRPr lang="en-US" sz="2800" dirty="0" smtClean="0"/>
          </a:p>
          <a:p>
            <a:pPr marL="457200" indent="-457200"/>
            <a:r>
              <a:rPr lang="en-US" sz="2800" dirty="0" err="1" smtClean="0"/>
              <a:t>Gekromde</a:t>
            </a:r>
            <a:r>
              <a:rPr lang="en-US" sz="2800" dirty="0" smtClean="0"/>
              <a:t> </a:t>
            </a:r>
            <a:r>
              <a:rPr lang="en-US" sz="2800" dirty="0" err="1" smtClean="0"/>
              <a:t>ruimtetijd</a:t>
            </a:r>
            <a:endParaRPr lang="en-US" sz="2800" dirty="0" smtClean="0"/>
          </a:p>
        </p:txBody>
      </p:sp>
      <p:pic>
        <p:nvPicPr>
          <p:cNvPr id="8" name="Afbeelding 7" descr="quantum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87914" y="2393885"/>
            <a:ext cx="1809620" cy="14646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MARCEL@AYELQONW4C8AILML" val="3423"/>
  <p:tag name="DEFAULTDISPLAYSOURCE" val="\documentclass{article}\pagestyle{empty}&#10;\begin{document}&#10;&#10;\end{document}&#10;"/>
  <p:tag name="EMBEDFONTS" val="1"/>
  <p:tag name="FIRSTMARCEL@NNSRSTXU3W000000" val="4702"/>
</p:tagLst>
</file>

<file path=ppt/theme/theme1.xml><?xml version="1.0" encoding="utf-8"?>
<a:theme xmlns:a="http://schemas.openxmlformats.org/drawingml/2006/main" name="GroovyMan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Eight Track"/>
        <a:ea typeface=""/>
        <a:cs typeface=""/>
      </a:majorFont>
      <a:minorFont>
        <a:latin typeface="Eight Tr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GroovyMan</Template>
  <TotalTime>2636</TotalTime>
  <Words>721</Words>
  <Application>Microsoft Office PowerPoint</Application>
  <PresentationFormat>Diavoorstelling (4:3)</PresentationFormat>
  <Paragraphs>179</Paragraphs>
  <Slides>38</Slides>
  <Notes>16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38</vt:i4>
      </vt:variant>
    </vt:vector>
  </HeadingPairs>
  <TitlesOfParts>
    <vt:vector size="43" baseType="lpstr">
      <vt:lpstr>Arial</vt:lpstr>
      <vt:lpstr>Calibri</vt:lpstr>
      <vt:lpstr>Times New Roman</vt:lpstr>
      <vt:lpstr>Eight Track</vt:lpstr>
      <vt:lpstr>GroovyMan</vt:lpstr>
      <vt:lpstr>Relativiteitstheorie en/of quantummechanica in de klas</vt:lpstr>
      <vt:lpstr>Nieuwe Natuurkunde</vt:lpstr>
      <vt:lpstr>Nieuwe Natuurkunde</vt:lpstr>
      <vt:lpstr>Nieuwe Natuurkunde</vt:lpstr>
      <vt:lpstr>Nieuwe Natuurkunde</vt:lpstr>
      <vt:lpstr>Het programma</vt:lpstr>
      <vt:lpstr>1. Hoe “verkoop” je tegenintuïtieve fysica?</vt:lpstr>
      <vt:lpstr>Tegenintuïtieve fysica</vt:lpstr>
      <vt:lpstr>Tegenintuïtieve fysica</vt:lpstr>
      <vt:lpstr>Tegenintuïtieve fysica</vt:lpstr>
      <vt:lpstr>Tegenintuïtieve fysica</vt:lpstr>
      <vt:lpstr>Tegenintuïtieve fysica</vt:lpstr>
      <vt:lpstr>Tegenintuïtieve fysica</vt:lpstr>
      <vt:lpstr>Tegenintuïtieve fysica</vt:lpstr>
      <vt:lpstr>Tegenintuïtieve fysica</vt:lpstr>
      <vt:lpstr>Tegenintuïtieve fysica</vt:lpstr>
      <vt:lpstr>Tegenintuïtieve fysica</vt:lpstr>
      <vt:lpstr>2. Een voorbeeld: quantummechanica en quantumcomputers</vt:lpstr>
      <vt:lpstr>Quantumcomputers</vt:lpstr>
      <vt:lpstr>Quantumcomputers</vt:lpstr>
      <vt:lpstr>Quantumcomputers</vt:lpstr>
      <vt:lpstr>Quantumcomputers</vt:lpstr>
      <vt:lpstr>Quantumcomputers</vt:lpstr>
      <vt:lpstr>Quantumcomputers</vt:lpstr>
      <vt:lpstr>Quantumcomputers</vt:lpstr>
      <vt:lpstr>Quantumcomputers</vt:lpstr>
      <vt:lpstr>Quantumcomputers</vt:lpstr>
      <vt:lpstr>Quantumcomputers</vt:lpstr>
      <vt:lpstr>Quantumcomputers</vt:lpstr>
      <vt:lpstr>Quantumcomputers</vt:lpstr>
      <vt:lpstr>Quantumcomputers</vt:lpstr>
      <vt:lpstr>Quantumcomputers</vt:lpstr>
      <vt:lpstr>Quantumcomputers</vt:lpstr>
      <vt:lpstr>Quantumcomputers</vt:lpstr>
      <vt:lpstr>3. Zelf aan de slag met een voorbeeldopgave</vt:lpstr>
      <vt:lpstr>Voorbeeldopgave</vt:lpstr>
      <vt:lpstr>4. Discussie</vt:lpstr>
      <vt:lpstr>Discussie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Resurgence of Instantons in String Theory</dc:title>
  <dc:creator>Marcel Vonk</dc:creator>
  <cp:lastModifiedBy>Marcel Vonk</cp:lastModifiedBy>
  <cp:revision>429</cp:revision>
  <dcterms:created xsi:type="dcterms:W3CDTF">2011-03-30T15:55:04Z</dcterms:created>
  <dcterms:modified xsi:type="dcterms:W3CDTF">2014-12-13T14:20:38Z</dcterms:modified>
</cp:coreProperties>
</file>